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ink/ink2.xml" ContentType="application/inkml+xml"/>
  <Override PartName="/ppt/notesSlides/notesSlide7.xml" ContentType="application/vnd.openxmlformats-officedocument.presentationml.notesSlide+xml"/>
  <Override PartName="/ppt/ink/ink3.xml" ContentType="application/inkml+xml"/>
  <Override PartName="/ppt/notesSlides/notesSlide8.xml" ContentType="application/vnd.openxmlformats-officedocument.presentationml.notesSlide+xml"/>
  <Override PartName="/ppt/ink/ink4.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5"/>
  </p:notesMasterIdLst>
  <p:handoutMasterIdLst>
    <p:handoutMasterId r:id="rId26"/>
  </p:handoutMasterIdLst>
  <p:sldIdLst>
    <p:sldId id="291" r:id="rId5"/>
    <p:sldId id="500" r:id="rId6"/>
    <p:sldId id="625" r:id="rId7"/>
    <p:sldId id="293" r:id="rId8"/>
    <p:sldId id="626" r:id="rId9"/>
    <p:sldId id="627" r:id="rId10"/>
    <p:sldId id="628" r:id="rId11"/>
    <p:sldId id="608" r:id="rId12"/>
    <p:sldId id="622" r:id="rId13"/>
    <p:sldId id="623" r:id="rId14"/>
    <p:sldId id="297" r:id="rId15"/>
    <p:sldId id="624" r:id="rId16"/>
    <p:sldId id="298" r:id="rId17"/>
    <p:sldId id="617" r:id="rId18"/>
    <p:sldId id="610" r:id="rId19"/>
    <p:sldId id="609" r:id="rId20"/>
    <p:sldId id="295" r:id="rId21"/>
    <p:sldId id="607" r:id="rId22"/>
    <p:sldId id="605" r:id="rId23"/>
    <p:sldId id="299" r:id="rId24"/>
  </p:sldIdLst>
  <p:sldSz cx="9144000" cy="5143500" type="screen16x9"/>
  <p:notesSz cx="7099300" cy="93853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69B3DB-0D83-05D3-23C2-196A06BC626D}" name="Vercauteren, Tammy (CCCS)" initials="VT(" userId="S::Tammy.Vercauteren@cccs.edu::43388d8c-2e3a-4ca4-976d-13e89900aa2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anette Wiseman" initials="JW"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7CB1"/>
    <a:srgbClr val="7EA399"/>
    <a:srgbClr val="FDC5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36" autoAdjust="0"/>
    <p:restoredTop sz="90180" autoAdjust="0"/>
  </p:normalViewPr>
  <p:slideViewPr>
    <p:cSldViewPr snapToGrid="0" snapToObjects="1">
      <p:cViewPr varScale="1">
        <p:scale>
          <a:sx n="101" d="100"/>
          <a:sy n="101" d="100"/>
        </p:scale>
        <p:origin x="604" y="60"/>
      </p:cViewPr>
      <p:guideLst>
        <p:guide orient="horz" pos="1620"/>
        <p:guide pos="2880"/>
      </p:guideLst>
    </p:cSldViewPr>
  </p:slideViewPr>
  <p:notesTextViewPr>
    <p:cViewPr>
      <p:scale>
        <a:sx n="1" d="1"/>
        <a:sy n="1" d="1"/>
      </p:scale>
      <p:origin x="0" y="0"/>
    </p:cViewPr>
  </p:notesTextViewPr>
  <p:sorterViewPr>
    <p:cViewPr>
      <p:scale>
        <a:sx n="141" d="100"/>
        <a:sy n="141" d="100"/>
      </p:scale>
      <p:origin x="0" y="0"/>
    </p:cViewPr>
  </p:sorterViewPr>
  <p:notesViewPr>
    <p:cSldViewPr snapToGrid="0" snapToObjects="1">
      <p:cViewPr varScale="1">
        <p:scale>
          <a:sx n="60" d="100"/>
          <a:sy n="60" d="100"/>
        </p:scale>
        <p:origin x="250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6926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sz="quarter" idx="1"/>
          </p:nvPr>
        </p:nvSpPr>
        <p:spPr>
          <a:xfrm>
            <a:off x="4021294" y="0"/>
            <a:ext cx="3076363" cy="469265"/>
          </a:xfrm>
          <a:prstGeom prst="rect">
            <a:avLst/>
          </a:prstGeom>
        </p:spPr>
        <p:txBody>
          <a:bodyPr vert="horz" lIns="94192" tIns="47096" rIns="94192" bIns="47096" rtlCol="0"/>
          <a:lstStyle>
            <a:lvl1pPr algn="r">
              <a:defRPr sz="1200"/>
            </a:lvl1pPr>
          </a:lstStyle>
          <a:p>
            <a:fld id="{85DD2E92-D147-604F-95CA-431B8E16FE89}" type="datetimeFigureOut">
              <a:rPr lang="en-US" smtClean="0"/>
              <a:t>1/23/2023</a:t>
            </a:fld>
            <a:endParaRPr lang="en-US"/>
          </a:p>
        </p:txBody>
      </p:sp>
      <p:sp>
        <p:nvSpPr>
          <p:cNvPr id="4" name="Footer Placeholder 3"/>
          <p:cNvSpPr>
            <a:spLocks noGrp="1"/>
          </p:cNvSpPr>
          <p:nvPr>
            <p:ph type="ftr" sz="quarter" idx="2"/>
          </p:nvPr>
        </p:nvSpPr>
        <p:spPr>
          <a:xfrm>
            <a:off x="0" y="8914406"/>
            <a:ext cx="3076363" cy="469265"/>
          </a:xfrm>
          <a:prstGeom prst="rect">
            <a:avLst/>
          </a:prstGeom>
        </p:spPr>
        <p:txBody>
          <a:bodyPr vert="horz" lIns="94192" tIns="47096" rIns="94192" bIns="47096" rtlCol="0" anchor="b"/>
          <a:lstStyle>
            <a:lvl1pPr algn="l">
              <a:defRPr sz="1200"/>
            </a:lvl1pPr>
          </a:lstStyle>
          <a:p>
            <a:endParaRPr lang="en-US"/>
          </a:p>
        </p:txBody>
      </p:sp>
      <p:sp>
        <p:nvSpPr>
          <p:cNvPr id="5" name="Slide Number Placeholder 4"/>
          <p:cNvSpPr>
            <a:spLocks noGrp="1"/>
          </p:cNvSpPr>
          <p:nvPr>
            <p:ph type="sldNum" sz="quarter" idx="3"/>
          </p:nvPr>
        </p:nvSpPr>
        <p:spPr>
          <a:xfrm>
            <a:off x="4021294" y="8914406"/>
            <a:ext cx="3076363" cy="469265"/>
          </a:xfrm>
          <a:prstGeom prst="rect">
            <a:avLst/>
          </a:prstGeom>
        </p:spPr>
        <p:txBody>
          <a:bodyPr vert="horz" lIns="94192" tIns="47096" rIns="94192" bIns="47096" rtlCol="0" anchor="b"/>
          <a:lstStyle>
            <a:lvl1pPr algn="r">
              <a:defRPr sz="1200"/>
            </a:lvl1pPr>
          </a:lstStyle>
          <a:p>
            <a:fld id="{449B37E9-93E4-E149-9F8B-554ED85A76CA}" type="slidenum">
              <a:rPr lang="en-US" smtClean="0"/>
              <a:t>‹#›</a:t>
            </a:fld>
            <a:endParaRPr lang="en-US"/>
          </a:p>
        </p:txBody>
      </p:sp>
    </p:spTree>
    <p:extLst>
      <p:ext uri="{BB962C8B-B14F-4D97-AF65-F5344CB8AC3E}">
        <p14:creationId xmlns:p14="http://schemas.microsoft.com/office/powerpoint/2010/main" val="1551638639"/>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0T22:39:26.796"/>
    </inkml:context>
    <inkml:brush xml:id="br0">
      <inkml:brushProperty name="width" value="0.05" units="cm"/>
      <inkml:brushProperty name="height" value="0.05" units="cm"/>
    </inkml:brush>
  </inkml:definitions>
  <inkml:trace contextRef="#ctx0" brushRef="#br0">0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0T22:39:26.796"/>
    </inkml:context>
    <inkml:brush xml:id="br0">
      <inkml:brushProperty name="width" value="0.05" units="cm"/>
      <inkml:brushProperty name="height" value="0.05" units="cm"/>
    </inkml:brush>
  </inkml:definitions>
  <inkml:trace contextRef="#ctx0" brushRef="#br0">0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0T22:39:26.796"/>
    </inkml:context>
    <inkml:brush xml:id="br0">
      <inkml:brushProperty name="width" value="0.05" units="cm"/>
      <inkml:brushProperty name="height" value="0.05" units="cm"/>
    </inkml:brush>
  </inkml:definitions>
  <inkml:trace contextRef="#ctx0" brushRef="#br0">0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0T22:39:26.796"/>
    </inkml:context>
    <inkml:brush xml:id="br0">
      <inkml:brushProperty name="width" value="0.05" units="cm"/>
      <inkml:brushProperty name="height" value="0.05" units="cm"/>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DA5E2FE0-3B95-9C48-B3ED-0D5973C269CE}" type="datetimeFigureOut">
              <a:rPr lang="en-US" smtClean="0"/>
              <a:t>1/23/2023</a:t>
            </a:fld>
            <a:endParaRPr lang="en-US"/>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78629F02-9BD2-BA45-A26C-D4A5014BFF99}" type="slidenum">
              <a:rPr lang="en-US" smtClean="0"/>
              <a:t>‹#›</a:t>
            </a:fld>
            <a:endParaRPr lang="en-US"/>
          </a:p>
        </p:txBody>
      </p:sp>
    </p:spTree>
    <p:extLst>
      <p:ext uri="{BB962C8B-B14F-4D97-AF65-F5344CB8AC3E}">
        <p14:creationId xmlns:p14="http://schemas.microsoft.com/office/powerpoint/2010/main" val="13825375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629F02-9BD2-BA45-A26C-D4A5014BFF99}" type="slidenum">
              <a:rPr lang="en-US" smtClean="0"/>
              <a:t>1</a:t>
            </a:fld>
            <a:endParaRPr lang="en-US"/>
          </a:p>
        </p:txBody>
      </p:sp>
    </p:spTree>
    <p:extLst>
      <p:ext uri="{BB962C8B-B14F-4D97-AF65-F5344CB8AC3E}">
        <p14:creationId xmlns:p14="http://schemas.microsoft.com/office/powerpoint/2010/main" val="2785400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8"/>
              </a:spcBef>
              <a:spcAft>
                <a:spcPts val="618"/>
              </a:spcAft>
            </a:pPr>
            <a:r>
              <a:rPr lang="en-US" dirty="0"/>
              <a:t>The Higher Education Opportunity Act (2008) requires that we provide students with information on required textbooks and associated costs for all course sections. </a:t>
            </a:r>
          </a:p>
          <a:p>
            <a:pPr>
              <a:spcBef>
                <a:spcPts val="618"/>
              </a:spcBef>
              <a:spcAft>
                <a:spcPts val="618"/>
              </a:spcAft>
            </a:pPr>
            <a:r>
              <a:rPr lang="en-US" dirty="0"/>
              <a:t> </a:t>
            </a:r>
          </a:p>
          <a:p>
            <a:pPr>
              <a:spcBef>
                <a:spcPts val="618"/>
              </a:spcBef>
              <a:spcAft>
                <a:spcPts val="618"/>
              </a:spcAft>
            </a:pPr>
            <a:r>
              <a:rPr lang="en-US" dirty="0">
                <a:cs typeface="Calibri"/>
              </a:rPr>
              <a:t>Currently, colleges do this for home college sections and </a:t>
            </a:r>
            <a:r>
              <a:rPr lang="en-US" dirty="0" err="1">
                <a:cs typeface="Calibri"/>
              </a:rPr>
              <a:t>CCCOnline</a:t>
            </a:r>
            <a:r>
              <a:rPr lang="en-US" dirty="0">
                <a:cs typeface="Calibri"/>
              </a:rPr>
              <a:t> does this for sections with students pooled from across our 13 colleges. </a:t>
            </a:r>
          </a:p>
          <a:p>
            <a:pPr>
              <a:spcBef>
                <a:spcPts val="618"/>
              </a:spcBef>
              <a:spcAft>
                <a:spcPts val="618"/>
              </a:spcAft>
            </a:pPr>
            <a:endParaRPr lang="en-US" dirty="0">
              <a:cs typeface="Calibri"/>
            </a:endParaRPr>
          </a:p>
          <a:p>
            <a:pPr>
              <a:spcBef>
                <a:spcPts val="618"/>
              </a:spcBef>
              <a:spcAft>
                <a:spcPts val="618"/>
              </a:spcAft>
            </a:pPr>
            <a:r>
              <a:rPr lang="en-US" dirty="0">
                <a:cs typeface="Calibri"/>
              </a:rPr>
              <a:t>As we transition to Colorado Online @, faculty from across colleges will work together to determine the materials that will be listed for the pooled sections (listed as Colorado Online @ Consortium).</a:t>
            </a:r>
          </a:p>
          <a:p>
            <a:pPr>
              <a:spcBef>
                <a:spcPts val="618"/>
              </a:spcBef>
              <a:spcAft>
                <a:spcPts val="618"/>
              </a:spcAft>
            </a:pPr>
            <a:endParaRPr lang="en-US" dirty="0">
              <a:cs typeface="Calibri"/>
            </a:endParaRPr>
          </a:p>
          <a:p>
            <a:pPr>
              <a:spcBef>
                <a:spcPts val="618"/>
              </a:spcBef>
              <a:spcAft>
                <a:spcPts val="618"/>
              </a:spcAft>
            </a:pPr>
            <a:endParaRPr lang="en-US" dirty="0">
              <a:cs typeface="Calibri"/>
            </a:endParaRPr>
          </a:p>
          <a:p>
            <a:pPr>
              <a:spcBef>
                <a:spcPts val="618"/>
              </a:spcBef>
              <a:spcAft>
                <a:spcPts val="618"/>
              </a:spcAft>
            </a:pPr>
            <a:endParaRPr lang="en-US" dirty="0">
              <a:cs typeface="Calibri"/>
            </a:endParaRPr>
          </a:p>
          <a:p>
            <a:pPr>
              <a:spcBef>
                <a:spcPts val="618"/>
              </a:spcBef>
              <a:spcAft>
                <a:spcPts val="618"/>
              </a:spcAft>
            </a:pPr>
            <a:endParaRPr lang="en-US" dirty="0">
              <a:cs typeface="Calibri"/>
            </a:endParaRPr>
          </a:p>
          <a:p>
            <a:pPr>
              <a:spcBef>
                <a:spcPts val="618"/>
              </a:spcBef>
              <a:spcAft>
                <a:spcPts val="618"/>
              </a:spcAft>
            </a:pPr>
            <a:endParaRPr lang="en-US" dirty="0">
              <a:cs typeface="Calibri"/>
            </a:endParaRPr>
          </a:p>
        </p:txBody>
      </p:sp>
      <p:sp>
        <p:nvSpPr>
          <p:cNvPr id="4" name="Slide Number Placeholder 3"/>
          <p:cNvSpPr>
            <a:spLocks noGrp="1"/>
          </p:cNvSpPr>
          <p:nvPr>
            <p:ph type="sldNum" sz="quarter" idx="5"/>
          </p:nvPr>
        </p:nvSpPr>
        <p:spPr/>
        <p:txBody>
          <a:bodyPr/>
          <a:lstStyle/>
          <a:p>
            <a:fld id="{78629F02-9BD2-BA45-A26C-D4A5014BFF99}" type="slidenum">
              <a:rPr lang="en-US" smtClean="0"/>
              <a:t>10</a:t>
            </a:fld>
            <a:endParaRPr lang="en-US"/>
          </a:p>
        </p:txBody>
      </p:sp>
    </p:spTree>
    <p:extLst>
      <p:ext uri="{BB962C8B-B14F-4D97-AF65-F5344CB8AC3E}">
        <p14:creationId xmlns:p14="http://schemas.microsoft.com/office/powerpoint/2010/main" val="1728472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Note:  Instructors must use the common course materials specified by the discipline in pooled sections, as students may have already committed time and money to securing them.  </a:t>
            </a:r>
            <a:endParaRPr lang="en-US">
              <a:cs typeface="Calibri"/>
            </a:endParaRPr>
          </a:p>
        </p:txBody>
      </p:sp>
      <p:sp>
        <p:nvSpPr>
          <p:cNvPr id="4" name="Slide Number Placeholder 3"/>
          <p:cNvSpPr>
            <a:spLocks noGrp="1"/>
          </p:cNvSpPr>
          <p:nvPr>
            <p:ph type="sldNum" sz="quarter" idx="5"/>
          </p:nvPr>
        </p:nvSpPr>
        <p:spPr/>
        <p:txBody>
          <a:bodyPr/>
          <a:lstStyle/>
          <a:p>
            <a:fld id="{78629F02-9BD2-BA45-A26C-D4A5014BFF99}" type="slidenum">
              <a:rPr lang="en-US" smtClean="0"/>
              <a:t>11</a:t>
            </a:fld>
            <a:endParaRPr lang="en-US"/>
          </a:p>
        </p:txBody>
      </p:sp>
    </p:spTree>
    <p:extLst>
      <p:ext uri="{BB962C8B-B14F-4D97-AF65-F5344CB8AC3E}">
        <p14:creationId xmlns:p14="http://schemas.microsoft.com/office/powerpoint/2010/main" val="1036166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Note:  Instructors must use the common course materials specified by the discipline in pooled sections, as students may have already committed time and money to securing them.  </a:t>
            </a:r>
            <a:endParaRPr lang="en-US">
              <a:cs typeface="Calibri"/>
            </a:endParaRPr>
          </a:p>
        </p:txBody>
      </p:sp>
      <p:sp>
        <p:nvSpPr>
          <p:cNvPr id="4" name="Slide Number Placeholder 3"/>
          <p:cNvSpPr>
            <a:spLocks noGrp="1"/>
          </p:cNvSpPr>
          <p:nvPr>
            <p:ph type="sldNum" sz="quarter" idx="5"/>
          </p:nvPr>
        </p:nvSpPr>
        <p:spPr/>
        <p:txBody>
          <a:bodyPr/>
          <a:lstStyle/>
          <a:p>
            <a:fld id="{78629F02-9BD2-BA45-A26C-D4A5014BFF99}" type="slidenum">
              <a:rPr lang="en-US" smtClean="0"/>
              <a:t>12</a:t>
            </a:fld>
            <a:endParaRPr lang="en-US"/>
          </a:p>
        </p:txBody>
      </p:sp>
    </p:spTree>
    <p:extLst>
      <p:ext uri="{BB962C8B-B14F-4D97-AF65-F5344CB8AC3E}">
        <p14:creationId xmlns:p14="http://schemas.microsoft.com/office/powerpoint/2010/main" val="4079598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629F02-9BD2-BA45-A26C-D4A5014BFF99}" type="slidenum">
              <a:rPr lang="en-US" smtClean="0"/>
              <a:t>13</a:t>
            </a:fld>
            <a:endParaRPr lang="en-US"/>
          </a:p>
        </p:txBody>
      </p:sp>
    </p:spTree>
    <p:extLst>
      <p:ext uri="{BB962C8B-B14F-4D97-AF65-F5344CB8AC3E}">
        <p14:creationId xmlns:p14="http://schemas.microsoft.com/office/powerpoint/2010/main" val="2640471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629F02-9BD2-BA45-A26C-D4A5014BFF99}" type="slidenum">
              <a:rPr lang="en-US" smtClean="0"/>
              <a:t>17</a:t>
            </a:fld>
            <a:endParaRPr lang="en-US"/>
          </a:p>
        </p:txBody>
      </p:sp>
    </p:spTree>
    <p:extLst>
      <p:ext uri="{BB962C8B-B14F-4D97-AF65-F5344CB8AC3E}">
        <p14:creationId xmlns:p14="http://schemas.microsoft.com/office/powerpoint/2010/main" val="2384492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629F02-9BD2-BA45-A26C-D4A5014BFF99}" type="slidenum">
              <a:rPr lang="en-US" smtClean="0"/>
              <a:t>18</a:t>
            </a:fld>
            <a:endParaRPr lang="en-US"/>
          </a:p>
        </p:txBody>
      </p:sp>
    </p:spTree>
    <p:extLst>
      <p:ext uri="{BB962C8B-B14F-4D97-AF65-F5344CB8AC3E}">
        <p14:creationId xmlns:p14="http://schemas.microsoft.com/office/powerpoint/2010/main" val="565223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629F02-9BD2-BA45-A26C-D4A5014BFF99}" type="slidenum">
              <a:rPr lang="en-US" smtClean="0"/>
              <a:t>19</a:t>
            </a:fld>
            <a:endParaRPr lang="en-US"/>
          </a:p>
        </p:txBody>
      </p:sp>
    </p:spTree>
    <p:extLst>
      <p:ext uri="{BB962C8B-B14F-4D97-AF65-F5344CB8AC3E}">
        <p14:creationId xmlns:p14="http://schemas.microsoft.com/office/powerpoint/2010/main" val="131999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a:t>
            </a:r>
          </a:p>
        </p:txBody>
      </p:sp>
      <p:sp>
        <p:nvSpPr>
          <p:cNvPr id="4" name="Slide Number Placeholder 3"/>
          <p:cNvSpPr>
            <a:spLocks noGrp="1"/>
          </p:cNvSpPr>
          <p:nvPr>
            <p:ph type="sldNum" sz="quarter" idx="5"/>
          </p:nvPr>
        </p:nvSpPr>
        <p:spPr/>
        <p:txBody>
          <a:bodyPr/>
          <a:lstStyle/>
          <a:p>
            <a:fld id="{78629F02-9BD2-BA45-A26C-D4A5014BFF99}" type="slidenum">
              <a:rPr lang="en-US" smtClean="0"/>
              <a:t>20</a:t>
            </a:fld>
            <a:endParaRPr lang="en-US"/>
          </a:p>
        </p:txBody>
      </p:sp>
    </p:spTree>
    <p:extLst>
      <p:ext uri="{BB962C8B-B14F-4D97-AF65-F5344CB8AC3E}">
        <p14:creationId xmlns:p14="http://schemas.microsoft.com/office/powerpoint/2010/main" val="2594119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 this slide you see the overall rationale and goals for Colorado Online  </a:t>
            </a:r>
            <a:endParaRPr lang="en-US" dirty="0"/>
          </a:p>
          <a:p>
            <a:endParaRPr lang="en-US" dirty="0">
              <a:cs typeface="Calibri"/>
            </a:endParaRPr>
          </a:p>
          <a:p>
            <a:r>
              <a:rPr lang="en-US" dirty="0"/>
              <a:t>This week our focus is on Course Materials and steps we are taking to support student success.</a:t>
            </a:r>
            <a:endParaRPr lang="en-US" dirty="0">
              <a:cs typeface="Calibri"/>
            </a:endParaRPr>
          </a:p>
          <a:p>
            <a:endParaRPr lang="en-US"/>
          </a:p>
          <a:p>
            <a:r>
              <a:rPr lang="en-US" dirty="0">
                <a:cs typeface="Calibri"/>
              </a:rPr>
              <a:t>Colorado Online @ includes both home college sections, where there is enough historical enrollment at individual colleges to offer dedicated online sections, and pooled sections that allow us to combine students from multiple colleges into pooled online sections. </a:t>
            </a:r>
          </a:p>
          <a:p>
            <a:endParaRPr lang="en-US" dirty="0">
              <a:cs typeface="Calibri"/>
            </a:endParaRPr>
          </a:p>
          <a:p>
            <a:r>
              <a:rPr lang="en-US" dirty="0">
                <a:cs typeface="Calibri"/>
              </a:rPr>
              <a:t>For home college sections, college faculty will select materials as they always have.  For pooled sections, discipline faculty from across colleges will select the common course materials that need to be listed when students register for the course so that they can plan ahead. </a:t>
            </a:r>
          </a:p>
          <a:p>
            <a:endParaRPr lang="en-US" dirty="0">
              <a:cs typeface="Calibri"/>
            </a:endParaRPr>
          </a:p>
          <a:p>
            <a:r>
              <a:rPr lang="en-US" dirty="0">
                <a:cs typeface="Calibri"/>
              </a:rPr>
              <a:t>To help ensure that technology works appropriately and there are support resources for instructors, faculty will select from course materials already in use in an online course already available through </a:t>
            </a:r>
            <a:r>
              <a:rPr lang="en-US" dirty="0" err="1">
                <a:cs typeface="Calibri"/>
              </a:rPr>
              <a:t>CCCOnline</a:t>
            </a:r>
            <a:r>
              <a:rPr lang="en-US" dirty="0">
                <a:cs typeface="Calibri"/>
              </a:rPr>
              <a:t> and / or one of the colleges.  That is just one way we are leveraging existing state online investments so that students have a good online learning experience.</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8629F02-9BD2-BA45-A26C-D4A5014BFF99}" type="slidenum">
              <a:rPr lang="en-US" smtClean="0"/>
              <a:t>2</a:t>
            </a:fld>
            <a:endParaRPr lang="en-US"/>
          </a:p>
        </p:txBody>
      </p:sp>
    </p:spTree>
    <p:extLst>
      <p:ext uri="{BB962C8B-B14F-4D97-AF65-F5344CB8AC3E}">
        <p14:creationId xmlns:p14="http://schemas.microsoft.com/office/powerpoint/2010/main" val="3838751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629F02-9BD2-BA45-A26C-D4A5014BFF99}" type="slidenum">
              <a:rPr lang="en-US" smtClean="0"/>
              <a:t>3</a:t>
            </a:fld>
            <a:endParaRPr lang="en-US"/>
          </a:p>
        </p:txBody>
      </p:sp>
    </p:spTree>
    <p:extLst>
      <p:ext uri="{BB962C8B-B14F-4D97-AF65-F5344CB8AC3E}">
        <p14:creationId xmlns:p14="http://schemas.microsoft.com/office/powerpoint/2010/main" val="3629954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8"/>
              </a:spcBef>
              <a:spcAft>
                <a:spcPts val="618"/>
              </a:spcAft>
            </a:pPr>
            <a:r>
              <a:rPr lang="en-US" dirty="0"/>
              <a:t>The Higher Education Opportunity Act (2008) requires that we provide students with information on required textbooks and associated costs for all course sections. </a:t>
            </a:r>
          </a:p>
          <a:p>
            <a:pPr>
              <a:spcBef>
                <a:spcPts val="618"/>
              </a:spcBef>
              <a:spcAft>
                <a:spcPts val="618"/>
              </a:spcAft>
            </a:pPr>
            <a:r>
              <a:rPr lang="en-US" dirty="0"/>
              <a:t> </a:t>
            </a:r>
          </a:p>
          <a:p>
            <a:pPr>
              <a:spcBef>
                <a:spcPts val="618"/>
              </a:spcBef>
              <a:spcAft>
                <a:spcPts val="618"/>
              </a:spcAft>
            </a:pPr>
            <a:r>
              <a:rPr lang="en-US" dirty="0">
                <a:cs typeface="Calibri"/>
              </a:rPr>
              <a:t>Currently, colleges do this for home college sections and </a:t>
            </a:r>
            <a:r>
              <a:rPr lang="en-US" dirty="0" err="1">
                <a:cs typeface="Calibri"/>
              </a:rPr>
              <a:t>CCCOnline</a:t>
            </a:r>
            <a:r>
              <a:rPr lang="en-US" dirty="0">
                <a:cs typeface="Calibri"/>
              </a:rPr>
              <a:t> does this for sections with students pooled from across our 13 colleges. </a:t>
            </a:r>
          </a:p>
          <a:p>
            <a:pPr>
              <a:spcBef>
                <a:spcPts val="618"/>
              </a:spcBef>
              <a:spcAft>
                <a:spcPts val="618"/>
              </a:spcAft>
            </a:pPr>
            <a:endParaRPr lang="en-US" dirty="0">
              <a:cs typeface="Calibri"/>
            </a:endParaRPr>
          </a:p>
          <a:p>
            <a:pPr>
              <a:spcBef>
                <a:spcPts val="618"/>
              </a:spcBef>
              <a:spcAft>
                <a:spcPts val="618"/>
              </a:spcAft>
            </a:pPr>
            <a:r>
              <a:rPr lang="en-US" dirty="0">
                <a:cs typeface="Calibri"/>
              </a:rPr>
              <a:t>As we transition to Colorado Online @, faculty from across colleges will work together to determine the materials that will be listed for the pooled sections (listed as Colorado Online @ Consortium).</a:t>
            </a:r>
          </a:p>
          <a:p>
            <a:pPr>
              <a:spcBef>
                <a:spcPts val="618"/>
              </a:spcBef>
              <a:spcAft>
                <a:spcPts val="618"/>
              </a:spcAft>
            </a:pPr>
            <a:endParaRPr lang="en-US" dirty="0">
              <a:cs typeface="Calibri"/>
            </a:endParaRPr>
          </a:p>
          <a:p>
            <a:pPr>
              <a:spcBef>
                <a:spcPts val="618"/>
              </a:spcBef>
              <a:spcAft>
                <a:spcPts val="618"/>
              </a:spcAft>
            </a:pPr>
            <a:endParaRPr lang="en-US" dirty="0">
              <a:cs typeface="Calibri"/>
            </a:endParaRPr>
          </a:p>
          <a:p>
            <a:pPr>
              <a:spcBef>
                <a:spcPts val="618"/>
              </a:spcBef>
              <a:spcAft>
                <a:spcPts val="618"/>
              </a:spcAft>
            </a:pPr>
            <a:endParaRPr lang="en-US" dirty="0">
              <a:cs typeface="Calibri"/>
            </a:endParaRPr>
          </a:p>
          <a:p>
            <a:pPr>
              <a:spcBef>
                <a:spcPts val="618"/>
              </a:spcBef>
              <a:spcAft>
                <a:spcPts val="618"/>
              </a:spcAft>
            </a:pPr>
            <a:endParaRPr lang="en-US" dirty="0">
              <a:cs typeface="Calibri"/>
            </a:endParaRPr>
          </a:p>
          <a:p>
            <a:pPr>
              <a:spcBef>
                <a:spcPts val="618"/>
              </a:spcBef>
              <a:spcAft>
                <a:spcPts val="618"/>
              </a:spcAft>
            </a:pPr>
            <a:endParaRPr lang="en-US" dirty="0">
              <a:cs typeface="Calibri"/>
            </a:endParaRPr>
          </a:p>
        </p:txBody>
      </p:sp>
      <p:sp>
        <p:nvSpPr>
          <p:cNvPr id="4" name="Slide Number Placeholder 3"/>
          <p:cNvSpPr>
            <a:spLocks noGrp="1"/>
          </p:cNvSpPr>
          <p:nvPr>
            <p:ph type="sldNum" sz="quarter" idx="5"/>
          </p:nvPr>
        </p:nvSpPr>
        <p:spPr/>
        <p:txBody>
          <a:bodyPr/>
          <a:lstStyle/>
          <a:p>
            <a:fld id="{78629F02-9BD2-BA45-A26C-D4A5014BFF99}" type="slidenum">
              <a:rPr lang="en-US" smtClean="0"/>
              <a:t>4</a:t>
            </a:fld>
            <a:endParaRPr lang="en-US"/>
          </a:p>
        </p:txBody>
      </p:sp>
    </p:spTree>
    <p:extLst>
      <p:ext uri="{BB962C8B-B14F-4D97-AF65-F5344CB8AC3E}">
        <p14:creationId xmlns:p14="http://schemas.microsoft.com/office/powerpoint/2010/main" val="1728472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Students will start registering for Summer 23 and Fall 23 online courses in March, so our focus is on determining the common course materials to be used in the sections that transition to Colorado Online @ during those semesters only.   The full list of courses is listed on the next slide. </a:t>
            </a: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8629F02-9BD2-BA45-A26C-D4A5014BFF99}" type="slidenum">
              <a:rPr lang="en-US" smtClean="0"/>
              <a:t>5</a:t>
            </a:fld>
            <a:endParaRPr lang="en-US"/>
          </a:p>
        </p:txBody>
      </p:sp>
    </p:spTree>
    <p:extLst>
      <p:ext uri="{BB962C8B-B14F-4D97-AF65-F5344CB8AC3E}">
        <p14:creationId xmlns:p14="http://schemas.microsoft.com/office/powerpoint/2010/main" val="151895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Students will start registering for Summer 23 and Fall 23 online courses in March, so our focus is on determining the common course materials to be used in the sections that transition to Colorado Online @ during those semesters only.   The full list of courses is listed on the next slide. </a:t>
            </a: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8629F02-9BD2-BA45-A26C-D4A5014BFF99}" type="slidenum">
              <a:rPr lang="en-US" smtClean="0"/>
              <a:t>6</a:t>
            </a:fld>
            <a:endParaRPr lang="en-US"/>
          </a:p>
        </p:txBody>
      </p:sp>
    </p:spTree>
    <p:extLst>
      <p:ext uri="{BB962C8B-B14F-4D97-AF65-F5344CB8AC3E}">
        <p14:creationId xmlns:p14="http://schemas.microsoft.com/office/powerpoint/2010/main" val="2533330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Students will start registering for Summer 23 and Fall 23 online courses in March, so our focus is on determining the common course materials to be used in the sections that transition to Colorado Online @ during those semesters only.   The full list of courses is listed on the next slide. </a:t>
            </a: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8629F02-9BD2-BA45-A26C-D4A5014BFF99}" type="slidenum">
              <a:rPr lang="en-US" smtClean="0"/>
              <a:t>7</a:t>
            </a:fld>
            <a:endParaRPr lang="en-US"/>
          </a:p>
        </p:txBody>
      </p:sp>
    </p:spTree>
    <p:extLst>
      <p:ext uri="{BB962C8B-B14F-4D97-AF65-F5344CB8AC3E}">
        <p14:creationId xmlns:p14="http://schemas.microsoft.com/office/powerpoint/2010/main" val="970349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Students will start registering for Summer 23 and Fall 23 online courses in March, so our focus is on determining the common course materials to be used in the sections that transition to Colorado Online @ during those semesters only.   The full list of courses is listed on the next slide. </a:t>
            </a: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8629F02-9BD2-BA45-A26C-D4A5014BFF99}" type="slidenum">
              <a:rPr lang="en-US" smtClean="0"/>
              <a:t>8</a:t>
            </a:fld>
            <a:endParaRPr lang="en-US"/>
          </a:p>
        </p:txBody>
      </p:sp>
    </p:spTree>
    <p:extLst>
      <p:ext uri="{BB962C8B-B14F-4D97-AF65-F5344CB8AC3E}">
        <p14:creationId xmlns:p14="http://schemas.microsoft.com/office/powerpoint/2010/main" val="4230711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629F02-9BD2-BA45-A26C-D4A5014BFF99}" type="slidenum">
              <a:rPr lang="en-US" smtClean="0"/>
              <a:t>9</a:t>
            </a:fld>
            <a:endParaRPr lang="en-US"/>
          </a:p>
        </p:txBody>
      </p:sp>
    </p:spTree>
    <p:extLst>
      <p:ext uri="{BB962C8B-B14F-4D97-AF65-F5344CB8AC3E}">
        <p14:creationId xmlns:p14="http://schemas.microsoft.com/office/powerpoint/2010/main" val="3699790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3011" y="1285794"/>
            <a:ext cx="4183302" cy="738935"/>
          </a:xfrm>
        </p:spPr>
        <p:txBody>
          <a:bodyPr anchor="b">
            <a:normAutofit/>
          </a:bodyPr>
          <a:lstStyle>
            <a:lvl1pPr algn="l">
              <a:defRPr sz="3200" b="1" i="0">
                <a:solidFill>
                  <a:srgbClr val="427CB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Click to edit Master title style</a:t>
            </a:r>
            <a:endParaRPr lang="en-US" dirty="0"/>
          </a:p>
        </p:txBody>
      </p:sp>
      <p:sp>
        <p:nvSpPr>
          <p:cNvPr id="3" name="Subtitle 2"/>
          <p:cNvSpPr>
            <a:spLocks noGrp="1"/>
          </p:cNvSpPr>
          <p:nvPr>
            <p:ph type="subTitle" idx="1"/>
          </p:nvPr>
        </p:nvSpPr>
        <p:spPr>
          <a:xfrm>
            <a:off x="603011" y="2025587"/>
            <a:ext cx="4183302" cy="807221"/>
          </a:xfrm>
        </p:spPr>
        <p:txBody>
          <a:bodyPr>
            <a:normAutofit/>
          </a:bodyPr>
          <a:lstStyle>
            <a:lvl1pPr marL="0" indent="0" algn="l">
              <a:buNone/>
              <a:defRPr sz="2000" b="0" i="0">
                <a:latin typeface="Helvetica Neue Light" panose="02000403000000020004" pitchFamily="2" charset="0"/>
                <a:ea typeface="Helvetica Neue Light" panose="02000403000000020004"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fld id="{602B7128-4101-C34E-934A-5A276CA757BA}" type="slidenum">
              <a:rPr lang="en-US" smtClean="0"/>
              <a:pPr/>
              <a:t>‹#›</a:t>
            </a:fld>
            <a:endParaRPr lang="en-US" dirty="0"/>
          </a:p>
        </p:txBody>
      </p:sp>
      <p:sp>
        <p:nvSpPr>
          <p:cNvPr id="8" name="Content Placeholder 7">
            <a:extLst>
              <a:ext uri="{FF2B5EF4-FFF2-40B4-BE49-F238E27FC236}">
                <a16:creationId xmlns:a16="http://schemas.microsoft.com/office/drawing/2014/main" id="{6BA9D820-BFF1-8848-BECE-DCF3F0EBBB59}"/>
              </a:ext>
            </a:extLst>
          </p:cNvPr>
          <p:cNvSpPr>
            <a:spLocks noGrp="1"/>
          </p:cNvSpPr>
          <p:nvPr>
            <p:ph sz="quarter" idx="13" hasCustomPrompt="1"/>
          </p:nvPr>
        </p:nvSpPr>
        <p:spPr>
          <a:xfrm>
            <a:off x="603011" y="2902859"/>
            <a:ext cx="4183302" cy="1119187"/>
          </a:xfrm>
        </p:spPr>
        <p:txBody>
          <a:bodyPr>
            <a:normAutofit/>
          </a:bodyPr>
          <a:lstStyle>
            <a:lvl1pPr marL="0" indent="0">
              <a:lnSpc>
                <a:spcPts val="1760"/>
              </a:lnSpc>
              <a:spcBef>
                <a:spcPts val="0"/>
              </a:spcBef>
              <a:spcAft>
                <a:spcPts val="0"/>
              </a:spcAft>
              <a:buNone/>
              <a:defRPr sz="1300" b="0" i="0">
                <a:latin typeface="Helvetica Neue Light" panose="02000403000000020004" pitchFamily="2" charset="0"/>
                <a:ea typeface="Helvetica Neue Light" panose="02000403000000020004" pitchFamily="2" charset="0"/>
                <a:cs typeface="Helvetica Neue Medium" panose="02000503000000020004" pitchFamily="2" charset="0"/>
              </a:defRPr>
            </a:lvl1pPr>
          </a:lstStyle>
          <a:p>
            <a:pPr lvl="0"/>
            <a:r>
              <a:rPr lang="en-US" dirty="0"/>
              <a:t>Click to edit Master author information style</a:t>
            </a:r>
          </a:p>
        </p:txBody>
      </p:sp>
      <p:pic>
        <p:nvPicPr>
          <p:cNvPr id="7" name="Picture 6">
            <a:extLst>
              <a:ext uri="{FF2B5EF4-FFF2-40B4-BE49-F238E27FC236}">
                <a16:creationId xmlns:a16="http://schemas.microsoft.com/office/drawing/2014/main" id="{C165EB46-61DF-DF44-9262-6E902E8DC20C}"/>
              </a:ext>
            </a:extLst>
          </p:cNvPr>
          <p:cNvPicPr>
            <a:picLocks noChangeAspect="1"/>
          </p:cNvPicPr>
          <p:nvPr userDrawn="1"/>
        </p:nvPicPr>
        <p:blipFill rotWithShape="1">
          <a:blip r:embed="rId2">
            <a:alphaModFix amt="70000"/>
          </a:blip>
          <a:srcRect l="5619" r="52059"/>
          <a:stretch/>
        </p:blipFill>
        <p:spPr>
          <a:xfrm>
            <a:off x="4786313" y="0"/>
            <a:ext cx="4357687" cy="5148321"/>
          </a:xfrm>
          <a:prstGeom prst="rect">
            <a:avLst/>
          </a:prstGeom>
        </p:spPr>
      </p:pic>
    </p:spTree>
    <p:extLst>
      <p:ext uri="{BB962C8B-B14F-4D97-AF65-F5344CB8AC3E}">
        <p14:creationId xmlns:p14="http://schemas.microsoft.com/office/powerpoint/2010/main" val="925193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1807898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611027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264610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rgbClr val="427CB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defRPr b="0" i="0">
                <a:latin typeface="Helvetica Neue Light" panose="02000403000000020004" pitchFamily="2" charset="0"/>
                <a:ea typeface="Helvetica Neue Light" panose="02000403000000020004" pitchFamily="2" charset="0"/>
                <a:cs typeface="Helvetica Neue" panose="02000503000000020004" pitchFamily="2" charset="0"/>
              </a:defRPr>
            </a:lvl1pPr>
            <a:lvl2pPr>
              <a:spcBef>
                <a:spcPts val="300"/>
              </a:spcBef>
              <a:spcAft>
                <a:spcPts val="300"/>
              </a:spcAft>
              <a:defRPr b="0" i="0">
                <a:latin typeface="Helvetica Neue Light" panose="02000403000000020004" pitchFamily="2" charset="0"/>
                <a:ea typeface="Helvetica Neue Light" panose="02000403000000020004" pitchFamily="2" charset="0"/>
                <a:cs typeface="Helvetica Neue" panose="02000503000000020004" pitchFamily="2" charset="0"/>
              </a:defRPr>
            </a:lvl2pPr>
            <a:lvl3pPr>
              <a:defRPr b="0" i="0">
                <a:latin typeface="Helvetica Neue Light" panose="02000403000000020004" pitchFamily="2" charset="0"/>
                <a:ea typeface="Helvetica Neue Light" panose="02000403000000020004" pitchFamily="2" charset="0"/>
                <a:cs typeface="Helvetica Neue" panose="02000503000000020004" pitchFamily="2" charset="0"/>
              </a:defRPr>
            </a:lvl3pPr>
            <a:lvl4pPr>
              <a:defRPr b="0" i="0">
                <a:latin typeface="Helvetica Neue Light" panose="02000403000000020004" pitchFamily="2" charset="0"/>
                <a:ea typeface="Helvetica Neue Light" panose="02000403000000020004" pitchFamily="2" charset="0"/>
                <a:cs typeface="Helvetica Neue" panose="02000503000000020004" pitchFamily="2" charset="0"/>
              </a:defRPr>
            </a:lvl4pPr>
            <a:lvl5pPr>
              <a:defRPr b="0" i="0">
                <a:latin typeface="Helvetica Neue Light" panose="02000403000000020004" pitchFamily="2" charset="0"/>
                <a:ea typeface="Helvetica Neue Light" panose="02000403000000020004" pitchFamily="2" charset="0"/>
                <a:cs typeface="Helvetica Neue" panose="02000503000000020004"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875887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629295"/>
            <a:ext cx="7886700" cy="1792562"/>
          </a:xfrm>
        </p:spPr>
        <p:txBody>
          <a:bodyPr anchor="t">
            <a:normAutofit/>
          </a:bodyPr>
          <a:lstStyle>
            <a:lvl1pPr>
              <a:defRPr sz="3200" b="1" i="0">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Click to edit Master title style</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AF5B793-A8FE-CB4C-BEAD-E0D98F0CF84B}" type="slidenum">
              <a:rPr lang="en-US" smtClean="0"/>
              <a:t>‹#›</a:t>
            </a:fld>
            <a:endParaRPr lang="en-US"/>
          </a:p>
        </p:txBody>
      </p:sp>
      <p:pic>
        <p:nvPicPr>
          <p:cNvPr id="8" name="Picture 7">
            <a:extLst>
              <a:ext uri="{FF2B5EF4-FFF2-40B4-BE49-F238E27FC236}">
                <a16:creationId xmlns:a16="http://schemas.microsoft.com/office/drawing/2014/main" id="{7C9415D3-0A25-D247-B9A8-D3D1F1321D55}"/>
              </a:ext>
            </a:extLst>
          </p:cNvPr>
          <p:cNvPicPr>
            <a:picLocks noChangeAspect="1"/>
          </p:cNvPicPr>
          <p:nvPr userDrawn="1"/>
        </p:nvPicPr>
        <p:blipFill rotWithShape="1">
          <a:blip r:embed="rId2">
            <a:alphaModFix amt="70000"/>
          </a:blip>
          <a:srcRect t="47318"/>
          <a:stretch/>
        </p:blipFill>
        <p:spPr>
          <a:xfrm>
            <a:off x="0" y="2734886"/>
            <a:ext cx="9144000" cy="2408613"/>
          </a:xfrm>
          <a:prstGeom prst="rect">
            <a:avLst/>
          </a:prstGeom>
        </p:spPr>
      </p:pic>
    </p:spTree>
    <p:extLst>
      <p:ext uri="{BB962C8B-B14F-4D97-AF65-F5344CB8AC3E}">
        <p14:creationId xmlns:p14="http://schemas.microsoft.com/office/powerpoint/2010/main" val="35652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64739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ctr" anchorCtr="0"/>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ctr" anchorCtr="0"/>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1445832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1330386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21326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9C7FDA-A241-6248-9794-E1A2934F4935}"/>
              </a:ext>
            </a:extLst>
          </p:cNvPr>
          <p:cNvSpPr/>
          <p:nvPr userDrawn="1"/>
        </p:nvSpPr>
        <p:spPr>
          <a:xfrm>
            <a:off x="574766" y="4476206"/>
            <a:ext cx="1053737" cy="600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5961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202883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76765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098698"/>
            <a:ext cx="7886700" cy="35340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800" b="0" i="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fld id="{3AF5B793-A8FE-CB4C-BEAD-E0D98F0CF84B}" type="slidenum">
              <a:rPr lang="en-US" smtClean="0"/>
              <a:pPr/>
              <a:t>‹#›</a:t>
            </a:fld>
            <a:endParaRPr lang="en-US" dirty="0"/>
          </a:p>
        </p:txBody>
      </p:sp>
    </p:spTree>
    <p:extLst>
      <p:ext uri="{BB962C8B-B14F-4D97-AF65-F5344CB8AC3E}">
        <p14:creationId xmlns:p14="http://schemas.microsoft.com/office/powerpoint/2010/main" val="1769585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hf hdr="0" ftr="0" dt="0"/>
  <p:txStyles>
    <p:titleStyle>
      <a:lvl1pPr algn="l" defTabSz="685800" rtl="0" eaLnBrk="1" latinLnBrk="0" hangingPunct="1">
        <a:lnSpc>
          <a:spcPct val="90000"/>
        </a:lnSpc>
        <a:spcBef>
          <a:spcPct val="0"/>
        </a:spcBef>
        <a:buNone/>
        <a:defRPr sz="2500" b="0" i="0" kern="1200">
          <a:solidFill>
            <a:srgbClr val="427CB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171450" indent="-171450" algn="l" defTabSz="685800" rtl="0" eaLnBrk="1" latinLnBrk="0" hangingPunct="1">
        <a:lnSpc>
          <a:spcPct val="100000"/>
        </a:lnSpc>
        <a:spcBef>
          <a:spcPts val="600"/>
        </a:spcBef>
        <a:spcAft>
          <a:spcPts val="600"/>
        </a:spcAft>
        <a:buFont typeface="Arial"/>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514350" indent="-171450" algn="l" defTabSz="685800" rtl="0" eaLnBrk="1" latinLnBrk="0" hangingPunct="1">
        <a:lnSpc>
          <a:spcPct val="100000"/>
        </a:lnSpc>
        <a:spcBef>
          <a:spcPts val="600"/>
        </a:spcBef>
        <a:spcAft>
          <a:spcPts val="600"/>
        </a:spcAft>
        <a:buFont typeface="Arial"/>
        <a:buChar char="•"/>
        <a:defRPr sz="17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857250" indent="-171450" algn="l" defTabSz="685800" rtl="0" eaLnBrk="1" latinLnBrk="0" hangingPunct="1">
        <a:lnSpc>
          <a:spcPct val="100000"/>
        </a:lnSpc>
        <a:spcBef>
          <a:spcPts val="600"/>
        </a:spcBef>
        <a:spcAft>
          <a:spcPts val="600"/>
        </a:spcAft>
        <a:buFont typeface="Arial"/>
        <a:buChar char="•"/>
        <a:defRPr sz="145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200150" indent="-171450" algn="l" defTabSz="685800" rtl="0" eaLnBrk="1" latinLnBrk="0" hangingPunct="1">
        <a:lnSpc>
          <a:spcPct val="100000"/>
        </a:lnSpc>
        <a:spcBef>
          <a:spcPts val="600"/>
        </a:spcBef>
        <a:spcAft>
          <a:spcPts val="600"/>
        </a:spcAft>
        <a:buFont typeface="Arial"/>
        <a:buChar char="•"/>
        <a:defRPr sz="13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1543050" indent="-171450" algn="l" defTabSz="685800" rtl="0" eaLnBrk="1" latinLnBrk="0" hangingPunct="1">
        <a:lnSpc>
          <a:spcPct val="100000"/>
        </a:lnSpc>
        <a:spcBef>
          <a:spcPts val="600"/>
        </a:spcBef>
        <a:spcAft>
          <a:spcPts val="600"/>
        </a:spcAft>
        <a:buFont typeface="Arial"/>
        <a:buChar char="•"/>
        <a:defRPr sz="13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forms.office.com/r/dYyc6HeGGB&#8203;"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forms.office.com/r/dYyc6HeGGB"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E1AA1-30F3-4841-8DD5-2971C5D403EF}"/>
              </a:ext>
            </a:extLst>
          </p:cNvPr>
          <p:cNvSpPr>
            <a:spLocks noGrp="1"/>
          </p:cNvSpPr>
          <p:nvPr>
            <p:ph type="ctrTitle"/>
          </p:nvPr>
        </p:nvSpPr>
        <p:spPr>
          <a:xfrm>
            <a:off x="603011" y="1026140"/>
            <a:ext cx="4183302" cy="1734853"/>
          </a:xfrm>
        </p:spPr>
        <p:txBody>
          <a:bodyPr>
            <a:noAutofit/>
          </a:bodyPr>
          <a:lstStyle/>
          <a:p>
            <a:r>
              <a:rPr lang="en-US" sz="2400" dirty="0"/>
              <a:t>Colorado Online @ </a:t>
            </a:r>
            <a:br>
              <a:rPr lang="en-US" sz="2400" dirty="0"/>
            </a:br>
            <a:br>
              <a:rPr lang="en-US" sz="2000" dirty="0"/>
            </a:br>
            <a:br>
              <a:rPr lang="en-US" sz="2000" dirty="0"/>
            </a:br>
            <a:r>
              <a:rPr lang="en-US" sz="2000" dirty="0"/>
              <a:t>Common Course Materials </a:t>
            </a:r>
            <a:br>
              <a:rPr lang="en-US" sz="2000" dirty="0"/>
            </a:br>
            <a:r>
              <a:rPr lang="en-US" sz="2000" dirty="0"/>
              <a:t>Q&amp;A Session</a:t>
            </a:r>
            <a:br>
              <a:rPr lang="en-US" sz="2000" dirty="0"/>
            </a:br>
            <a:r>
              <a:rPr lang="en-US" sz="2000" dirty="0"/>
              <a:t>Summer and Fall 2023</a:t>
            </a:r>
            <a:endParaRPr lang="en-US" sz="2000" i="1" dirty="0"/>
          </a:p>
        </p:txBody>
      </p:sp>
      <p:sp>
        <p:nvSpPr>
          <p:cNvPr id="4" name="Content Placeholder 3">
            <a:extLst>
              <a:ext uri="{FF2B5EF4-FFF2-40B4-BE49-F238E27FC236}">
                <a16:creationId xmlns:a16="http://schemas.microsoft.com/office/drawing/2014/main" id="{8DB3E525-F93D-664B-A58A-065F6FA4AC01}"/>
              </a:ext>
            </a:extLst>
          </p:cNvPr>
          <p:cNvSpPr>
            <a:spLocks noGrp="1"/>
          </p:cNvSpPr>
          <p:nvPr>
            <p:ph sz="quarter" idx="13"/>
          </p:nvPr>
        </p:nvSpPr>
        <p:spPr>
          <a:xfrm>
            <a:off x="603011" y="3400148"/>
            <a:ext cx="4183302" cy="1624613"/>
          </a:xfrm>
        </p:spPr>
        <p:txBody>
          <a:bodyPr>
            <a:normAutofit/>
          </a:bodyPr>
          <a:lstStyle/>
          <a:p>
            <a:pPr>
              <a:lnSpc>
                <a:spcPct val="100000"/>
              </a:lnSpc>
            </a:pPr>
            <a:endParaRPr lang="en-US" sz="1100" dirty="0">
              <a:cs typeface="Helvetica Neue" panose="02000503000000020004" pitchFamily="2" charset="0"/>
            </a:endParaRPr>
          </a:p>
          <a:p>
            <a:pPr>
              <a:lnSpc>
                <a:spcPct val="100000"/>
              </a:lnSpc>
            </a:pPr>
            <a:endParaRPr lang="en-US" sz="1100" dirty="0">
              <a:cs typeface="Helvetica Neue" panose="02000503000000020004" pitchFamily="2" charset="0"/>
            </a:endParaRPr>
          </a:p>
          <a:p>
            <a:pPr>
              <a:lnSpc>
                <a:spcPct val="100000"/>
              </a:lnSpc>
            </a:pPr>
            <a:endParaRPr lang="en-US" sz="1100" dirty="0">
              <a:cs typeface="Helvetica Neue" panose="02000503000000020004" pitchFamily="2" charset="0"/>
            </a:endParaRPr>
          </a:p>
          <a:p>
            <a:pPr>
              <a:lnSpc>
                <a:spcPct val="100000"/>
              </a:lnSpc>
            </a:pPr>
            <a:endParaRPr lang="en-US" sz="1100" dirty="0">
              <a:cs typeface="Helvetica Neue" panose="02000503000000020004" pitchFamily="2" charset="0"/>
            </a:endParaRPr>
          </a:p>
          <a:p>
            <a:pPr>
              <a:lnSpc>
                <a:spcPct val="100000"/>
              </a:lnSpc>
            </a:pPr>
            <a:endParaRPr lang="en-US" sz="1100" dirty="0">
              <a:cs typeface="Helvetica Neue" panose="02000503000000020004" pitchFamily="2" charset="0"/>
            </a:endParaRPr>
          </a:p>
          <a:p>
            <a:pPr>
              <a:lnSpc>
                <a:spcPct val="100000"/>
              </a:lnSpc>
            </a:pPr>
            <a:endParaRPr lang="en-US" sz="1100" dirty="0">
              <a:cs typeface="Helvetica Neue" panose="02000503000000020004" pitchFamily="2" charset="0"/>
            </a:endParaRPr>
          </a:p>
          <a:p>
            <a:pPr>
              <a:lnSpc>
                <a:spcPct val="100000"/>
              </a:lnSpc>
            </a:pPr>
            <a:r>
              <a:rPr lang="en-US" sz="1100" dirty="0">
                <a:cs typeface="Helvetica Neue" panose="02000503000000020004" pitchFamily="2" charset="0"/>
              </a:rPr>
              <a:t>Updated 1/23/23</a:t>
            </a:r>
          </a:p>
        </p:txBody>
      </p:sp>
      <p:pic>
        <p:nvPicPr>
          <p:cNvPr id="5" name="Picture 4" descr="A picture containing drawing, plate&#10;&#10;Description automatically generated">
            <a:extLst>
              <a:ext uri="{FF2B5EF4-FFF2-40B4-BE49-F238E27FC236}">
                <a16:creationId xmlns:a16="http://schemas.microsoft.com/office/drawing/2014/main" id="{DF90A56E-1AB0-FA4F-9F86-9A5CD0D0EDFB}"/>
              </a:ext>
            </a:extLst>
          </p:cNvPr>
          <p:cNvPicPr>
            <a:picLocks noChangeAspect="1"/>
          </p:cNvPicPr>
          <p:nvPr/>
        </p:nvPicPr>
        <p:blipFill>
          <a:blip r:embed="rId3"/>
          <a:stretch>
            <a:fillRect/>
          </a:stretch>
        </p:blipFill>
        <p:spPr>
          <a:xfrm>
            <a:off x="647461" y="3579786"/>
            <a:ext cx="2654540" cy="523027"/>
          </a:xfrm>
          <a:prstGeom prst="rect">
            <a:avLst/>
          </a:prstGeom>
        </p:spPr>
      </p:pic>
    </p:spTree>
    <p:extLst>
      <p:ext uri="{BB962C8B-B14F-4D97-AF65-F5344CB8AC3E}">
        <p14:creationId xmlns:p14="http://schemas.microsoft.com/office/powerpoint/2010/main" val="177989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common course materials for pooled sections?</a:t>
            </a:r>
          </a:p>
        </p:txBody>
      </p:sp>
      <p:sp>
        <p:nvSpPr>
          <p:cNvPr id="6" name="Content Placeholder 5"/>
          <p:cNvSpPr>
            <a:spLocks noGrp="1"/>
          </p:cNvSpPr>
          <p:nvPr>
            <p:ph idx="1"/>
          </p:nvPr>
        </p:nvSpPr>
        <p:spPr>
          <a:xfrm>
            <a:off x="628650" y="1098698"/>
            <a:ext cx="7510116" cy="3534025"/>
          </a:xfrm>
        </p:spPr>
        <p:txBody>
          <a:bodyPr/>
          <a:lstStyle/>
          <a:p>
            <a:r>
              <a:rPr lang="en-US" dirty="0"/>
              <a:t>The Higher Education Opportunity Act (2008) requires </a:t>
            </a:r>
          </a:p>
          <a:p>
            <a:pPr lvl="1"/>
            <a:r>
              <a:rPr lang="en-US" dirty="0"/>
              <a:t>disclosing textbook information (ISBN, author, title, publication date, etc.) and cost</a:t>
            </a:r>
          </a:p>
          <a:p>
            <a:pPr lvl="1"/>
            <a:r>
              <a:rPr lang="en-US" dirty="0"/>
              <a:t>in time for pre-registration and registration</a:t>
            </a:r>
          </a:p>
          <a:p>
            <a:pPr lvl="1"/>
            <a:r>
              <a:rPr lang="en-US" dirty="0"/>
              <a:t>in the online course schedule (or linked directly from schedule)</a:t>
            </a:r>
            <a:br>
              <a:rPr lang="en-US" dirty="0"/>
            </a:br>
            <a:endParaRPr lang="en-US" dirty="0"/>
          </a:p>
          <a:p>
            <a:r>
              <a:rPr lang="en-US" dirty="0"/>
              <a:t>Students who enroll in Colorado Online @ pooled sections </a:t>
            </a:r>
          </a:p>
          <a:p>
            <a:pPr lvl="1"/>
            <a:r>
              <a:rPr lang="en-US" dirty="0"/>
              <a:t>must know the cost of their course materials when they register</a:t>
            </a:r>
          </a:p>
          <a:p>
            <a:pPr lvl="1"/>
            <a:r>
              <a:rPr lang="en-US" dirty="0"/>
              <a:t>may not know their teacher or specific section until classes start</a:t>
            </a:r>
          </a:p>
          <a:p>
            <a:pPr lvl="1"/>
            <a:endParaRPr lang="en-US" dirty="0"/>
          </a:p>
        </p:txBody>
      </p:sp>
      <p:sp>
        <p:nvSpPr>
          <p:cNvPr id="4" name="Slide Number Placeholder 3"/>
          <p:cNvSpPr>
            <a:spLocks noGrp="1"/>
          </p:cNvSpPr>
          <p:nvPr>
            <p:ph type="sldNum" sz="quarter" idx="12"/>
          </p:nvPr>
        </p:nvSpPr>
        <p:spPr/>
        <p:txBody>
          <a:bodyPr/>
          <a:lstStyle/>
          <a:p>
            <a:fld id="{3AF5B793-A8FE-CB4C-BEAD-E0D98F0CF84B}" type="slidenum">
              <a:rPr lang="en-US" smtClean="0"/>
              <a:pPr/>
              <a:t>10</a:t>
            </a:fld>
            <a:endParaRPr lang="en-US"/>
          </a:p>
        </p:txBody>
      </p:sp>
    </p:spTree>
    <p:extLst>
      <p:ext uri="{BB962C8B-B14F-4D97-AF65-F5344CB8AC3E}">
        <p14:creationId xmlns:p14="http://schemas.microsoft.com/office/powerpoint/2010/main" val="3312003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Helvetica Neue Medium"/>
              </a:rPr>
              <a:t>What are required course materials? </a:t>
            </a:r>
          </a:p>
        </p:txBody>
      </p:sp>
      <p:sp>
        <p:nvSpPr>
          <p:cNvPr id="5" name="Content Placeholder 4"/>
          <p:cNvSpPr>
            <a:spLocks noGrp="1"/>
          </p:cNvSpPr>
          <p:nvPr>
            <p:ph idx="1"/>
          </p:nvPr>
        </p:nvSpPr>
        <p:spPr>
          <a:xfrm>
            <a:off x="628649" y="1098698"/>
            <a:ext cx="7812897" cy="3534025"/>
          </a:xfrm>
        </p:spPr>
        <p:txBody>
          <a:bodyPr vert="horz" lIns="91440" tIns="45720" rIns="91440" bIns="45720" rtlCol="0" anchor="t">
            <a:normAutofit/>
          </a:bodyPr>
          <a:lstStyle/>
          <a:p>
            <a:pPr marL="0" indent="0">
              <a:buNone/>
            </a:pPr>
            <a:r>
              <a:rPr lang="en-US" sz="1600" dirty="0">
                <a:latin typeface="Helvetica Neue Light"/>
              </a:rPr>
              <a:t>Any materials that incur a cost to students or need to be acquired before the course starts.  These must be listed, along with cost, at time of registration. </a:t>
            </a:r>
            <a:br>
              <a:rPr lang="en-US" sz="1600" dirty="0">
                <a:latin typeface="Helvetica Neue Light"/>
              </a:rPr>
            </a:br>
            <a:endParaRPr lang="en-US" sz="1600" dirty="0">
              <a:latin typeface="Helvetica Neue Light"/>
            </a:endParaRPr>
          </a:p>
          <a:p>
            <a:pPr marL="342900" lvl="1" indent="0">
              <a:buNone/>
            </a:pPr>
            <a:r>
              <a:rPr lang="en-US" sz="1300" b="1" dirty="0">
                <a:latin typeface="Helvetica Neue Light"/>
              </a:rPr>
              <a:t>Examples:</a:t>
            </a:r>
            <a:endParaRPr lang="en-US" b="1" dirty="0"/>
          </a:p>
          <a:p>
            <a:pPr lvl="1"/>
            <a:r>
              <a:rPr lang="en-US" sz="1300" dirty="0">
                <a:latin typeface="Helvetica Neue Light"/>
              </a:rPr>
              <a:t>Publisher Textbooks / </a:t>
            </a:r>
            <a:r>
              <a:rPr lang="en-US" sz="1300" dirty="0" err="1">
                <a:latin typeface="Helvetica Neue Light"/>
              </a:rPr>
              <a:t>eTexts</a:t>
            </a:r>
            <a:endParaRPr lang="en-US" sz="1300" dirty="0">
              <a:latin typeface="Helvetica Neue Light"/>
            </a:endParaRPr>
          </a:p>
          <a:p>
            <a:pPr lvl="1"/>
            <a:r>
              <a:rPr lang="en-US" sz="1300" dirty="0">
                <a:latin typeface="Helvetica Neue Light"/>
              </a:rPr>
              <a:t>Digital content integration </a:t>
            </a:r>
            <a:endParaRPr lang="en-US" sz="1300" dirty="0"/>
          </a:p>
          <a:p>
            <a:pPr lvl="1"/>
            <a:r>
              <a:rPr lang="en-US" sz="1300" dirty="0">
                <a:latin typeface="Helvetica Neue Light"/>
              </a:rPr>
              <a:t>Platforms with an access code for homework, quizzes, etc.</a:t>
            </a:r>
          </a:p>
          <a:p>
            <a:pPr lvl="1"/>
            <a:r>
              <a:rPr lang="en-US" sz="1300" dirty="0">
                <a:latin typeface="Helvetica Neue Light"/>
              </a:rPr>
              <a:t>Lab kits</a:t>
            </a:r>
          </a:p>
          <a:p>
            <a:pPr lvl="1"/>
            <a:r>
              <a:rPr lang="en-US" sz="1300" dirty="0">
                <a:latin typeface="Helvetica Neue Light"/>
              </a:rPr>
              <a:t>Specific OER texts that the discipline wants to be used in all pooled sections (designated by title, ISBN, etc.)*</a:t>
            </a:r>
          </a:p>
          <a:p>
            <a:endParaRPr lang="en-US" sz="1600" dirty="0">
              <a:latin typeface="Helvetica Neue Light"/>
            </a:endParaRPr>
          </a:p>
          <a:p>
            <a:pPr marL="0" indent="0">
              <a:buNone/>
            </a:pPr>
            <a:endParaRPr lang="en-US" sz="1600" dirty="0">
              <a:latin typeface="Helvetica Neue Light"/>
            </a:endParaRPr>
          </a:p>
        </p:txBody>
      </p:sp>
      <p:sp>
        <p:nvSpPr>
          <p:cNvPr id="4" name="Slide Number Placeholder 3"/>
          <p:cNvSpPr>
            <a:spLocks noGrp="1"/>
          </p:cNvSpPr>
          <p:nvPr>
            <p:ph type="sldNum" sz="quarter" idx="12"/>
          </p:nvPr>
        </p:nvSpPr>
        <p:spPr/>
        <p:txBody>
          <a:bodyPr/>
          <a:lstStyle/>
          <a:p>
            <a:fld id="{3AF5B793-A8FE-CB4C-BEAD-E0D98F0CF84B}" type="slidenum">
              <a:rPr lang="en-US" smtClean="0"/>
              <a:t>11</a:t>
            </a:fld>
            <a:endParaRPr lang="en-US"/>
          </a:p>
        </p:txBody>
      </p:sp>
    </p:spTree>
    <p:extLst>
      <p:ext uri="{BB962C8B-B14F-4D97-AF65-F5344CB8AC3E}">
        <p14:creationId xmlns:p14="http://schemas.microsoft.com/office/powerpoint/2010/main" val="266440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Helvetica Neue Medium"/>
              </a:rPr>
              <a:t>How will common course materials be used? </a:t>
            </a:r>
          </a:p>
        </p:txBody>
      </p:sp>
      <p:sp>
        <p:nvSpPr>
          <p:cNvPr id="5" name="Content Placeholder 4"/>
          <p:cNvSpPr>
            <a:spLocks noGrp="1"/>
          </p:cNvSpPr>
          <p:nvPr>
            <p:ph idx="1"/>
          </p:nvPr>
        </p:nvSpPr>
        <p:spPr>
          <a:xfrm>
            <a:off x="628649" y="1098698"/>
            <a:ext cx="7812897" cy="3174919"/>
          </a:xfrm>
        </p:spPr>
        <p:txBody>
          <a:bodyPr vert="horz" lIns="91440" tIns="45720" rIns="91440" bIns="45720" rtlCol="0" anchor="t">
            <a:normAutofit/>
          </a:bodyPr>
          <a:lstStyle/>
          <a:p>
            <a:r>
              <a:rPr lang="en-US" sz="1600" dirty="0">
                <a:solidFill>
                  <a:schemeClr val="tx1"/>
                </a:solidFill>
                <a:latin typeface="Helvetica Neue Light"/>
              </a:rPr>
              <a:t>All pooled teaching sections of a course will use the required materials selected by the state discipline faculty</a:t>
            </a:r>
          </a:p>
          <a:p>
            <a:r>
              <a:rPr lang="en-US" sz="1600" dirty="0">
                <a:solidFill>
                  <a:schemeClr val="tx1"/>
                </a:solidFill>
                <a:latin typeface="Helvetica Neue Light"/>
              </a:rPr>
              <a:t>Final selections will be posted online and distributed to college bookstores</a:t>
            </a:r>
          </a:p>
          <a:p>
            <a:r>
              <a:rPr lang="en-US" sz="1600" dirty="0">
                <a:solidFill>
                  <a:schemeClr val="tx1"/>
                </a:solidFill>
                <a:latin typeface="Helvetica Neue Light"/>
              </a:rPr>
              <a:t>Required electronic materials will be included in the Ready-to-Teach (or Interim Ready-to-Teach) course shell in D2L for instructors to copy into their teaching section</a:t>
            </a:r>
          </a:p>
          <a:p>
            <a:r>
              <a:rPr lang="en-US" sz="1600" dirty="0">
                <a:solidFill>
                  <a:schemeClr val="tx1"/>
                </a:solidFill>
                <a:latin typeface="Helvetica Neue Light"/>
              </a:rPr>
              <a:t>Instructor resources (syllabi, lecture notes, assignments, activities, assessments, etc.) that align with the required course materials will also be provided (use is optional)  </a:t>
            </a:r>
          </a:p>
          <a:p>
            <a:r>
              <a:rPr lang="en-US" sz="1600" dirty="0">
                <a:solidFill>
                  <a:schemeClr val="tx1"/>
                </a:solidFill>
                <a:latin typeface="Helvetica Neue Light"/>
              </a:rPr>
              <a:t>If OER or ZTC (zero textbook cost) materials were not listed individually by Title or ISBN, the instructor may substitute other OER / no cost resources that can be accessed through the course</a:t>
            </a:r>
          </a:p>
        </p:txBody>
      </p:sp>
      <p:sp>
        <p:nvSpPr>
          <p:cNvPr id="4" name="Slide Number Placeholder 3"/>
          <p:cNvSpPr>
            <a:spLocks noGrp="1"/>
          </p:cNvSpPr>
          <p:nvPr>
            <p:ph type="sldNum" sz="quarter" idx="12"/>
          </p:nvPr>
        </p:nvSpPr>
        <p:spPr/>
        <p:txBody>
          <a:bodyPr/>
          <a:lstStyle/>
          <a:p>
            <a:fld id="{3AF5B793-A8FE-CB4C-BEAD-E0D98F0CF84B}" type="slidenum">
              <a:rPr lang="en-US" smtClean="0"/>
              <a:t>12</a:t>
            </a:fld>
            <a:endParaRPr lang="en-US"/>
          </a:p>
        </p:txBody>
      </p:sp>
    </p:spTree>
    <p:extLst>
      <p:ext uri="{BB962C8B-B14F-4D97-AF65-F5344CB8AC3E}">
        <p14:creationId xmlns:p14="http://schemas.microsoft.com/office/powerpoint/2010/main" val="1339084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Helvetica Neue Medium"/>
              </a:rPr>
              <a:t>Common course materials selection criteria</a:t>
            </a:r>
          </a:p>
        </p:txBody>
      </p:sp>
      <p:sp>
        <p:nvSpPr>
          <p:cNvPr id="5" name="Content Placeholder 4"/>
          <p:cNvSpPr>
            <a:spLocks noGrp="1"/>
          </p:cNvSpPr>
          <p:nvPr>
            <p:ph sz="half" idx="1"/>
          </p:nvPr>
        </p:nvSpPr>
        <p:spPr>
          <a:xfrm>
            <a:off x="628650" y="1045470"/>
            <a:ext cx="3587750" cy="3263504"/>
          </a:xfrm>
        </p:spPr>
        <p:txBody>
          <a:bodyPr>
            <a:normAutofit/>
          </a:bodyPr>
          <a:lstStyle/>
          <a:p>
            <a:pPr marL="0" indent="0">
              <a:buNone/>
            </a:pPr>
            <a:r>
              <a:rPr lang="en-US" sz="1800" b="1" dirty="0"/>
              <a:t>Nomination criteria (by Jan 23)</a:t>
            </a:r>
          </a:p>
          <a:p>
            <a:r>
              <a:rPr lang="en-US" sz="1800" dirty="0"/>
              <a:t>One nomination for each course per college / CCCOnline</a:t>
            </a:r>
          </a:p>
          <a:p>
            <a:r>
              <a:rPr lang="en-US" sz="1800" dirty="0"/>
              <a:t>Must have been used previously in an online course (i.e., works in D2L, has been checked for accessibility, etc.) </a:t>
            </a:r>
          </a:p>
        </p:txBody>
      </p:sp>
      <p:sp>
        <p:nvSpPr>
          <p:cNvPr id="6" name="Content Placeholder 5"/>
          <p:cNvSpPr>
            <a:spLocks noGrp="1"/>
          </p:cNvSpPr>
          <p:nvPr>
            <p:ph sz="half" idx="2"/>
          </p:nvPr>
        </p:nvSpPr>
        <p:spPr>
          <a:xfrm>
            <a:off x="4629150" y="1045107"/>
            <a:ext cx="4270760" cy="3682570"/>
          </a:xfrm>
        </p:spPr>
        <p:txBody>
          <a:bodyPr vert="horz" lIns="91440" tIns="45720" rIns="91440" bIns="45720" rtlCol="0" anchor="t">
            <a:normAutofit/>
          </a:bodyPr>
          <a:lstStyle/>
          <a:p>
            <a:pPr marL="0" indent="0">
              <a:buNone/>
            </a:pPr>
            <a:r>
              <a:rPr lang="en-US" sz="1800" b="1" dirty="0"/>
              <a:t>Selection criteria (by Feb 15)</a:t>
            </a:r>
          </a:p>
          <a:p>
            <a:r>
              <a:rPr lang="en-US" sz="1800" dirty="0">
                <a:latin typeface="Helvetica Neue Light"/>
              </a:rPr>
              <a:t>Ability to help students achieve learning outcomes</a:t>
            </a:r>
          </a:p>
          <a:p>
            <a:r>
              <a:rPr lang="en-US" sz="1800" dirty="0">
                <a:latin typeface="Helvetica Neue Light"/>
              </a:rPr>
              <a:t>Ease of use for students and faculty</a:t>
            </a:r>
          </a:p>
          <a:p>
            <a:r>
              <a:rPr lang="en-US" sz="1800" dirty="0">
                <a:latin typeface="Helvetica Neue Light"/>
              </a:rPr>
              <a:t>Availability of support resources for instructors</a:t>
            </a:r>
            <a:endParaRPr lang="en-US" sz="1800" dirty="0"/>
          </a:p>
          <a:p>
            <a:r>
              <a:rPr lang="en-US" sz="1800" dirty="0"/>
              <a:t>Accessibility</a:t>
            </a:r>
          </a:p>
          <a:p>
            <a:r>
              <a:rPr lang="en-US" sz="1800" dirty="0">
                <a:latin typeface="Helvetica Neue Light"/>
              </a:rPr>
              <a:t>Technology integration</a:t>
            </a:r>
          </a:p>
          <a:p>
            <a:r>
              <a:rPr lang="en-US" sz="1800" dirty="0"/>
              <a:t>Cost for students</a:t>
            </a:r>
            <a:endParaRPr lang="en-US" sz="1800" dirty="0">
              <a:latin typeface="Helvetica Neue Light"/>
            </a:endParaRPr>
          </a:p>
        </p:txBody>
      </p:sp>
      <p:sp>
        <p:nvSpPr>
          <p:cNvPr id="4" name="Slide Number Placeholder 3"/>
          <p:cNvSpPr>
            <a:spLocks noGrp="1"/>
          </p:cNvSpPr>
          <p:nvPr>
            <p:ph type="sldNum" sz="quarter" idx="12"/>
          </p:nvPr>
        </p:nvSpPr>
        <p:spPr/>
        <p:txBody>
          <a:bodyPr/>
          <a:lstStyle/>
          <a:p>
            <a:fld id="{3AF5B793-A8FE-CB4C-BEAD-E0D98F0CF84B}" type="slidenum">
              <a:rPr lang="en-US" smtClean="0"/>
              <a:t>13</a:t>
            </a:fld>
            <a:endParaRPr lang="en-US" dirty="0"/>
          </a:p>
        </p:txBody>
      </p:sp>
    </p:spTree>
    <p:extLst>
      <p:ext uri="{BB962C8B-B14F-4D97-AF65-F5344CB8AC3E}">
        <p14:creationId xmlns:p14="http://schemas.microsoft.com/office/powerpoint/2010/main" val="402745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1CC5F55-BD4B-0762-EA40-10B6B7ACA079}"/>
              </a:ext>
            </a:extLst>
          </p:cNvPr>
          <p:cNvSpPr>
            <a:spLocks noGrp="1"/>
          </p:cNvSpPr>
          <p:nvPr>
            <p:ph type="title"/>
          </p:nvPr>
        </p:nvSpPr>
        <p:spPr/>
        <p:txBody>
          <a:bodyPr>
            <a:normAutofit fontScale="90000"/>
          </a:bodyPr>
          <a:lstStyle/>
          <a:p>
            <a:r>
              <a:rPr kumimoji="0" lang="en-US" altLang="en-US" sz="2800" i="0" u="none" strike="noStrike" cap="none" normalizeH="0" baseline="0" dirty="0">
                <a:ln>
                  <a:noFill/>
                </a:ln>
                <a:solidFill>
                  <a:srgbClr val="345A8A"/>
                </a:solidFill>
                <a:effectLst/>
                <a:latin typeface="Helvetica Neue"/>
                <a:ea typeface="MS Gothic" panose="020B0609070205080204" pitchFamily="49" charset="-128"/>
                <a:cs typeface="Times New Roman" panose="02020603050405020304" pitchFamily="18" charset="0"/>
              </a:rPr>
              <a:t>Common Course Materials Review Rubric</a:t>
            </a:r>
            <a:br>
              <a:rPr kumimoji="0" lang="en-US" altLang="en-US" sz="2800" b="1" i="0" u="none" strike="noStrike" cap="none" normalizeH="0" baseline="0" dirty="0">
                <a:ln>
                  <a:noFill/>
                </a:ln>
                <a:solidFill>
                  <a:srgbClr val="345A8A"/>
                </a:solidFill>
                <a:effectLst/>
                <a:latin typeface="Calibri" panose="020F0502020204030204" pitchFamily="34" charset="0"/>
                <a:ea typeface="MS Gothic" panose="020B0609070205080204" pitchFamily="49" charset="-128"/>
                <a:cs typeface="Times New Roman" panose="02020603050405020304" pitchFamily="18" charset="0"/>
              </a:rPr>
            </a:br>
            <a:endParaRPr lang="en-US" dirty="0"/>
          </a:p>
        </p:txBody>
      </p:sp>
      <p:sp>
        <p:nvSpPr>
          <p:cNvPr id="5" name="Slide Number Placeholder 4">
            <a:extLst>
              <a:ext uri="{FF2B5EF4-FFF2-40B4-BE49-F238E27FC236}">
                <a16:creationId xmlns:a16="http://schemas.microsoft.com/office/drawing/2014/main" id="{46610EDB-E5E4-AEA2-8BB9-C4DF07B3EE89}"/>
              </a:ext>
            </a:extLst>
          </p:cNvPr>
          <p:cNvSpPr>
            <a:spLocks noGrp="1"/>
          </p:cNvSpPr>
          <p:nvPr>
            <p:ph type="sldNum" sz="quarter" idx="12"/>
          </p:nvPr>
        </p:nvSpPr>
        <p:spPr/>
        <p:txBody>
          <a:bodyPr/>
          <a:lstStyle/>
          <a:p>
            <a:fld id="{3AF5B793-A8FE-CB4C-BEAD-E0D98F0CF84B}" type="slidenum">
              <a:rPr lang="en-US" smtClean="0"/>
              <a:t>14</a:t>
            </a:fld>
            <a:endParaRPr lang="en-US"/>
          </a:p>
        </p:txBody>
      </p:sp>
      <p:graphicFrame>
        <p:nvGraphicFramePr>
          <p:cNvPr id="6" name="Table 5">
            <a:extLst>
              <a:ext uri="{FF2B5EF4-FFF2-40B4-BE49-F238E27FC236}">
                <a16:creationId xmlns:a16="http://schemas.microsoft.com/office/drawing/2014/main" id="{8DE2C197-73B3-5117-1E40-6598C7981AE0}"/>
              </a:ext>
            </a:extLst>
          </p:cNvPr>
          <p:cNvGraphicFramePr>
            <a:graphicFrameLocks noGrp="1"/>
          </p:cNvGraphicFramePr>
          <p:nvPr>
            <p:extLst>
              <p:ext uri="{D42A27DB-BD31-4B8C-83A1-F6EECF244321}">
                <p14:modId xmlns:p14="http://schemas.microsoft.com/office/powerpoint/2010/main" val="3852861762"/>
              </p:ext>
            </p:extLst>
          </p:nvPr>
        </p:nvGraphicFramePr>
        <p:xfrm>
          <a:off x="710369" y="801204"/>
          <a:ext cx="7567676" cy="4206240"/>
        </p:xfrm>
        <a:graphic>
          <a:graphicData uri="http://schemas.openxmlformats.org/drawingml/2006/table">
            <a:tbl>
              <a:tblPr firstRow="1" firstCol="1" bandRow="1">
                <a:tableStyleId>{5C22544A-7EE6-4342-B048-85BDC9FD1C3A}</a:tableStyleId>
              </a:tblPr>
              <a:tblGrid>
                <a:gridCol w="1436065">
                  <a:extLst>
                    <a:ext uri="{9D8B030D-6E8A-4147-A177-3AD203B41FA5}">
                      <a16:colId xmlns:a16="http://schemas.microsoft.com/office/drawing/2014/main" val="2111664438"/>
                    </a:ext>
                  </a:extLst>
                </a:gridCol>
                <a:gridCol w="1323853">
                  <a:extLst>
                    <a:ext uri="{9D8B030D-6E8A-4147-A177-3AD203B41FA5}">
                      <a16:colId xmlns:a16="http://schemas.microsoft.com/office/drawing/2014/main" val="2071405532"/>
                    </a:ext>
                  </a:extLst>
                </a:gridCol>
                <a:gridCol w="1576894">
                  <a:extLst>
                    <a:ext uri="{9D8B030D-6E8A-4147-A177-3AD203B41FA5}">
                      <a16:colId xmlns:a16="http://schemas.microsoft.com/office/drawing/2014/main" val="4054113098"/>
                    </a:ext>
                  </a:extLst>
                </a:gridCol>
                <a:gridCol w="1634878">
                  <a:extLst>
                    <a:ext uri="{9D8B030D-6E8A-4147-A177-3AD203B41FA5}">
                      <a16:colId xmlns:a16="http://schemas.microsoft.com/office/drawing/2014/main" val="1345444580"/>
                    </a:ext>
                  </a:extLst>
                </a:gridCol>
                <a:gridCol w="1595986">
                  <a:extLst>
                    <a:ext uri="{9D8B030D-6E8A-4147-A177-3AD203B41FA5}">
                      <a16:colId xmlns:a16="http://schemas.microsoft.com/office/drawing/2014/main" val="1584802086"/>
                    </a:ext>
                  </a:extLst>
                </a:gridCol>
              </a:tblGrid>
              <a:tr h="175327">
                <a:tc>
                  <a:txBody>
                    <a:bodyPr/>
                    <a:lstStyle/>
                    <a:p>
                      <a:pPr marL="0" marR="0" algn="ctr">
                        <a:spcBef>
                          <a:spcPts val="0"/>
                        </a:spcBef>
                        <a:spcAft>
                          <a:spcPts val="0"/>
                        </a:spcAft>
                      </a:pP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0886" marR="50886" marT="0" marB="0"/>
                </a:tc>
                <a:tc>
                  <a:txBody>
                    <a:bodyPr/>
                    <a:lstStyle/>
                    <a:p>
                      <a:pPr marL="0" marR="0" algn="ctr">
                        <a:spcBef>
                          <a:spcPts val="0"/>
                        </a:spcBef>
                        <a:spcAft>
                          <a:spcPts val="0"/>
                        </a:spcAft>
                      </a:pPr>
                      <a:r>
                        <a:rPr lang="en-US" sz="1200">
                          <a:effectLst/>
                        </a:rPr>
                        <a:t>Strong (3)</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50886" marR="50886" marT="0" marB="0"/>
                </a:tc>
                <a:tc>
                  <a:txBody>
                    <a:bodyPr/>
                    <a:lstStyle/>
                    <a:p>
                      <a:pPr marL="0" marR="0" algn="ctr">
                        <a:spcBef>
                          <a:spcPts val="0"/>
                        </a:spcBef>
                        <a:spcAft>
                          <a:spcPts val="0"/>
                        </a:spcAft>
                      </a:pPr>
                      <a:r>
                        <a:rPr lang="en-US" sz="1200">
                          <a:effectLst/>
                        </a:rPr>
                        <a:t>Moderate (2)</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50886" marR="50886" marT="0" marB="0"/>
                </a:tc>
                <a:tc>
                  <a:txBody>
                    <a:bodyPr/>
                    <a:lstStyle/>
                    <a:p>
                      <a:pPr marL="0" marR="0" algn="ctr">
                        <a:spcBef>
                          <a:spcPts val="0"/>
                        </a:spcBef>
                        <a:spcAft>
                          <a:spcPts val="0"/>
                        </a:spcAft>
                      </a:pPr>
                      <a:r>
                        <a:rPr lang="en-US" sz="1200">
                          <a:effectLst/>
                        </a:rPr>
                        <a:t>Weak (1)</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50886" marR="50886" marT="0" marB="0"/>
                </a:tc>
                <a:tc>
                  <a:txBody>
                    <a:bodyPr/>
                    <a:lstStyle/>
                    <a:p>
                      <a:pPr marL="0" marR="0" algn="ctr">
                        <a:spcBef>
                          <a:spcPts val="0"/>
                        </a:spcBef>
                        <a:spcAft>
                          <a:spcPts val="0"/>
                        </a:spcAft>
                      </a:pPr>
                      <a:r>
                        <a:rPr lang="en-US" sz="1200" dirty="0">
                          <a:effectLst/>
                        </a:rPr>
                        <a:t>Not at all (0)</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0886" marR="50886" marT="0" marB="0"/>
                </a:tc>
                <a:extLst>
                  <a:ext uri="{0D108BD9-81ED-4DB2-BD59-A6C34878D82A}">
                    <a16:rowId xmlns:a16="http://schemas.microsoft.com/office/drawing/2014/main" val="563843550"/>
                  </a:ext>
                </a:extLst>
              </a:tr>
              <a:tr h="416316">
                <a:tc>
                  <a:txBody>
                    <a:bodyPr/>
                    <a:lstStyle/>
                    <a:p>
                      <a:pPr marL="0" marR="0">
                        <a:spcBef>
                          <a:spcPts val="0"/>
                        </a:spcBef>
                        <a:spcAft>
                          <a:spcPts val="0"/>
                        </a:spcAft>
                      </a:pPr>
                      <a:r>
                        <a:rPr lang="en-US" sz="1200" dirty="0">
                          <a:effectLst/>
                        </a:rPr>
                        <a:t>Alignment with Learning Outcomes - </a:t>
                      </a:r>
                      <a:br>
                        <a:rPr lang="en-US" sz="1200" dirty="0">
                          <a:effectLst/>
                        </a:rPr>
                      </a:br>
                      <a:r>
                        <a:rPr lang="en-US" sz="1200" dirty="0">
                          <a:effectLst/>
                        </a:rPr>
                        <a:t>Quantity</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0886" marR="50886" marT="0" marB="0"/>
                </a:tc>
                <a:tc>
                  <a:txBody>
                    <a:bodyPr/>
                    <a:lstStyle/>
                    <a:p>
                      <a:pPr marL="0" marR="0">
                        <a:spcBef>
                          <a:spcPts val="0"/>
                        </a:spcBef>
                        <a:spcAft>
                          <a:spcPts val="0"/>
                        </a:spcAft>
                      </a:pPr>
                      <a:r>
                        <a:rPr lang="en-US" sz="1200" dirty="0">
                          <a:effectLst/>
                        </a:rPr>
                        <a:t>Materials address all of the common course outcomes</a:t>
                      </a:r>
                    </a:p>
                    <a:p>
                      <a:pPr marL="0" marR="0">
                        <a:spcBef>
                          <a:spcPts val="0"/>
                        </a:spcBef>
                        <a:spcAft>
                          <a:spcPts val="0"/>
                        </a:spcAft>
                      </a:pPr>
                      <a:r>
                        <a:rPr lang="en-US" sz="1200" dirty="0">
                          <a:effectLst/>
                        </a:rPr>
                        <a:t> </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0886" marR="50886" marT="0" marB="0"/>
                </a:tc>
                <a:tc>
                  <a:txBody>
                    <a:bodyPr/>
                    <a:lstStyle/>
                    <a:p>
                      <a:pPr marL="0" marR="0">
                        <a:spcBef>
                          <a:spcPts val="0"/>
                        </a:spcBef>
                        <a:spcAft>
                          <a:spcPts val="0"/>
                        </a:spcAft>
                      </a:pPr>
                      <a:r>
                        <a:rPr lang="en-US" sz="1200" dirty="0">
                          <a:effectLst/>
                        </a:rPr>
                        <a:t>Materials address most of the common course outcomes</a:t>
                      </a:r>
                    </a:p>
                  </a:txBody>
                  <a:tcPr marL="50886" marR="50886" marT="0" marB="0"/>
                </a:tc>
                <a:tc>
                  <a:txBody>
                    <a:bodyPr/>
                    <a:lstStyle/>
                    <a:p>
                      <a:pPr marL="0" marR="0">
                        <a:spcBef>
                          <a:spcPts val="0"/>
                        </a:spcBef>
                        <a:spcAft>
                          <a:spcPts val="0"/>
                        </a:spcAft>
                      </a:pPr>
                      <a:r>
                        <a:rPr lang="en-US" sz="1200">
                          <a:effectLst/>
                        </a:rPr>
                        <a:t>Materials address some of the common course outcomes</a:t>
                      </a:r>
                    </a:p>
                    <a:p>
                      <a:pPr marL="0" marR="0">
                        <a:spcBef>
                          <a:spcPts val="0"/>
                        </a:spcBef>
                        <a:spcAft>
                          <a:spcPts val="0"/>
                        </a:spcAft>
                      </a:pPr>
                      <a:r>
                        <a:rPr lang="en-US" sz="1200">
                          <a:effectLst/>
                        </a:rPr>
                        <a:t> </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50886" marR="50886" marT="0" marB="0"/>
                </a:tc>
                <a:tc>
                  <a:txBody>
                    <a:bodyPr/>
                    <a:lstStyle/>
                    <a:p>
                      <a:pPr marL="0" marR="0">
                        <a:spcBef>
                          <a:spcPts val="0"/>
                        </a:spcBef>
                        <a:spcAft>
                          <a:spcPts val="0"/>
                        </a:spcAft>
                      </a:pPr>
                      <a:r>
                        <a:rPr lang="en-US" sz="1200" dirty="0">
                          <a:effectLst/>
                        </a:rPr>
                        <a:t>Materials address none of the common course outcomes</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0886" marR="50886" marT="0" marB="0"/>
                </a:tc>
                <a:extLst>
                  <a:ext uri="{0D108BD9-81ED-4DB2-BD59-A6C34878D82A}">
                    <a16:rowId xmlns:a16="http://schemas.microsoft.com/office/drawing/2014/main" val="2875375023"/>
                  </a:ext>
                </a:extLst>
              </a:tr>
              <a:tr h="1311345">
                <a:tc>
                  <a:txBody>
                    <a:bodyPr/>
                    <a:lstStyle/>
                    <a:p>
                      <a:pPr marL="0" marR="0">
                        <a:spcBef>
                          <a:spcPts val="0"/>
                        </a:spcBef>
                        <a:spcAft>
                          <a:spcPts val="0"/>
                        </a:spcAft>
                      </a:pPr>
                      <a:r>
                        <a:rPr lang="en-US" sz="1200" dirty="0">
                          <a:effectLst/>
                        </a:rPr>
                        <a:t>Alignment with Learning Outcomes - </a:t>
                      </a:r>
                      <a:br>
                        <a:rPr lang="en-US" sz="1200" dirty="0">
                          <a:effectLst/>
                        </a:rPr>
                      </a:br>
                      <a:r>
                        <a:rPr lang="en-US" sz="1200" dirty="0">
                          <a:effectLst/>
                        </a:rPr>
                        <a:t>Quality</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0886" marR="50886" marT="0" marB="0"/>
                </a:tc>
                <a:tc>
                  <a:txBody>
                    <a:bodyPr/>
                    <a:lstStyle/>
                    <a:p>
                      <a:pPr marL="0" marR="0">
                        <a:spcBef>
                          <a:spcPts val="0"/>
                        </a:spcBef>
                        <a:spcAft>
                          <a:spcPts val="0"/>
                        </a:spcAft>
                      </a:pPr>
                      <a:r>
                        <a:rPr lang="en-US" sz="1200">
                          <a:effectLst/>
                        </a:rPr>
                        <a:t>Materials strongly address common course outcomes – they are relevant, current and unbiased</a:t>
                      </a:r>
                    </a:p>
                    <a:p>
                      <a:pPr marL="0" marR="0">
                        <a:spcBef>
                          <a:spcPts val="0"/>
                        </a:spcBef>
                        <a:spcAft>
                          <a:spcPts val="0"/>
                        </a:spcAft>
                      </a:pPr>
                      <a:r>
                        <a:rPr lang="en-US" sz="1200">
                          <a:effectLst/>
                        </a:rPr>
                        <a:t> </a:t>
                      </a:r>
                    </a:p>
                    <a:p>
                      <a:pPr marL="0" marR="0">
                        <a:spcBef>
                          <a:spcPts val="0"/>
                        </a:spcBef>
                        <a:spcAft>
                          <a:spcPts val="0"/>
                        </a:spcAft>
                      </a:pPr>
                      <a:r>
                        <a:rPr lang="en-US" sz="1200">
                          <a:effectLst/>
                        </a:rPr>
                        <a:t> </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50886" marR="50886" marT="0" marB="0"/>
                </a:tc>
                <a:tc>
                  <a:txBody>
                    <a:bodyPr/>
                    <a:lstStyle/>
                    <a:p>
                      <a:pPr marL="0" marR="0">
                        <a:spcBef>
                          <a:spcPts val="0"/>
                        </a:spcBef>
                        <a:spcAft>
                          <a:spcPts val="0"/>
                        </a:spcAft>
                      </a:pPr>
                      <a:r>
                        <a:rPr lang="en-US" sz="1200">
                          <a:effectLst/>
                        </a:rPr>
                        <a:t>Materials adequately address common course outcomes – for the most part they are relevant, current and unbiased with some exceptions</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50886" marR="50886" marT="0" marB="0"/>
                </a:tc>
                <a:tc>
                  <a:txBody>
                    <a:bodyPr/>
                    <a:lstStyle/>
                    <a:p>
                      <a:pPr marL="0" marR="0">
                        <a:spcBef>
                          <a:spcPts val="0"/>
                        </a:spcBef>
                        <a:spcAft>
                          <a:spcPts val="0"/>
                        </a:spcAft>
                      </a:pPr>
                      <a:r>
                        <a:rPr lang="en-US" sz="1200" dirty="0">
                          <a:effectLst/>
                        </a:rPr>
                        <a:t>Materials address common course outcomes poorly –they are somewhat relevant, current and unbiased, but not on a consistent basis </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0886" marR="50886" marT="0" marB="0"/>
                </a:tc>
                <a:tc>
                  <a:txBody>
                    <a:bodyPr/>
                    <a:lstStyle/>
                    <a:p>
                      <a:pPr marL="0" marR="0">
                        <a:spcBef>
                          <a:spcPts val="0"/>
                        </a:spcBef>
                        <a:spcAft>
                          <a:spcPts val="0"/>
                        </a:spcAft>
                      </a:pPr>
                      <a:r>
                        <a:rPr lang="en-US" sz="1200" dirty="0">
                          <a:effectLst/>
                        </a:rPr>
                        <a:t>Materials do not prepare students to meet the common course outcomes –they are not relevant, out of date and/or biased </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0886" marR="50886" marT="0" marB="0"/>
                </a:tc>
                <a:extLst>
                  <a:ext uri="{0D108BD9-81ED-4DB2-BD59-A6C34878D82A}">
                    <a16:rowId xmlns:a16="http://schemas.microsoft.com/office/drawing/2014/main" val="2010814824"/>
                  </a:ext>
                </a:extLst>
              </a:tr>
              <a:tr h="1602754">
                <a:tc>
                  <a:txBody>
                    <a:bodyPr/>
                    <a:lstStyle/>
                    <a:p>
                      <a:pPr marL="0" marR="0">
                        <a:spcBef>
                          <a:spcPts val="0"/>
                        </a:spcBef>
                        <a:spcAft>
                          <a:spcPts val="0"/>
                        </a:spcAft>
                      </a:pPr>
                      <a:r>
                        <a:rPr lang="en-US" sz="1200">
                          <a:effectLst/>
                        </a:rPr>
                        <a:t>Resources</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50886" marR="50886" marT="0" marB="0"/>
                </a:tc>
                <a:tc>
                  <a:txBody>
                    <a:bodyPr/>
                    <a:lstStyle/>
                    <a:p>
                      <a:pPr marL="0" marR="0">
                        <a:spcBef>
                          <a:spcPts val="0"/>
                        </a:spcBef>
                        <a:spcAft>
                          <a:spcPts val="0"/>
                        </a:spcAft>
                      </a:pPr>
                      <a:r>
                        <a:rPr lang="en-US" sz="1200" dirty="0">
                          <a:effectLst/>
                        </a:rPr>
                        <a:t>There are high quality course shells, individual activities and assessments, guides and/or instructor resources to accompany these course materials.</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0886" marR="50886" marT="0" marB="0"/>
                </a:tc>
                <a:tc>
                  <a:txBody>
                    <a:bodyPr/>
                    <a:lstStyle/>
                    <a:p>
                      <a:pPr marL="0" marR="0">
                        <a:spcBef>
                          <a:spcPts val="0"/>
                        </a:spcBef>
                        <a:spcAft>
                          <a:spcPts val="0"/>
                        </a:spcAft>
                      </a:pPr>
                      <a:r>
                        <a:rPr lang="en-US" sz="1200">
                          <a:effectLst/>
                        </a:rPr>
                        <a:t>There are some good quality course shells, individual activities, assessments, guides and/or instructor resources to accompany these course materials.</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50886" marR="50886" marT="0" marB="0"/>
                </a:tc>
                <a:tc>
                  <a:txBody>
                    <a:bodyPr/>
                    <a:lstStyle/>
                    <a:p>
                      <a:pPr marL="0" marR="0">
                        <a:spcBef>
                          <a:spcPts val="0"/>
                        </a:spcBef>
                        <a:spcAft>
                          <a:spcPts val="0"/>
                        </a:spcAft>
                      </a:pPr>
                      <a:r>
                        <a:rPr lang="en-US" sz="1200">
                          <a:effectLst/>
                        </a:rPr>
                        <a:t>There are fairly simple resources to accompany these course materials.</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50886" marR="50886" marT="0" marB="0"/>
                </a:tc>
                <a:tc>
                  <a:txBody>
                    <a:bodyPr/>
                    <a:lstStyle/>
                    <a:p>
                      <a:pPr marL="0" marR="0">
                        <a:spcBef>
                          <a:spcPts val="0"/>
                        </a:spcBef>
                        <a:spcAft>
                          <a:spcPts val="0"/>
                        </a:spcAft>
                      </a:pPr>
                      <a:r>
                        <a:rPr lang="en-US" sz="1200" dirty="0">
                          <a:effectLst/>
                        </a:rPr>
                        <a:t>There are no course shells, individual activities, guides or instructor resources to accompany these course materials.</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0886" marR="50886" marT="0" marB="0"/>
                </a:tc>
                <a:extLst>
                  <a:ext uri="{0D108BD9-81ED-4DB2-BD59-A6C34878D82A}">
                    <a16:rowId xmlns:a16="http://schemas.microsoft.com/office/drawing/2014/main" val="2730865118"/>
                  </a:ext>
                </a:extLst>
              </a:tr>
            </a:tbl>
          </a:graphicData>
        </a:graphic>
      </p:graphicFrame>
    </p:spTree>
    <p:extLst>
      <p:ext uri="{BB962C8B-B14F-4D97-AF65-F5344CB8AC3E}">
        <p14:creationId xmlns:p14="http://schemas.microsoft.com/office/powerpoint/2010/main" val="209372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1CC5F55-BD4B-0762-EA40-10B6B7ACA079}"/>
              </a:ext>
            </a:extLst>
          </p:cNvPr>
          <p:cNvSpPr>
            <a:spLocks noGrp="1"/>
          </p:cNvSpPr>
          <p:nvPr>
            <p:ph type="title"/>
          </p:nvPr>
        </p:nvSpPr>
        <p:spPr>
          <a:xfrm>
            <a:off x="628649" y="273844"/>
            <a:ext cx="8459509" cy="767657"/>
          </a:xfrm>
        </p:spPr>
        <p:txBody>
          <a:bodyPr>
            <a:normAutofit fontScale="90000"/>
          </a:bodyPr>
          <a:lstStyle/>
          <a:p>
            <a:r>
              <a:rPr kumimoji="0" lang="en-US" altLang="en-US" sz="2800" i="0" u="none" strike="noStrike" cap="none" normalizeH="0" baseline="0" dirty="0">
                <a:ln>
                  <a:noFill/>
                </a:ln>
                <a:solidFill>
                  <a:srgbClr val="345A8A"/>
                </a:solidFill>
                <a:effectLst/>
                <a:latin typeface="Helvetica Neue"/>
                <a:ea typeface="MS Gothic" panose="020B0609070205080204" pitchFamily="49" charset="-128"/>
                <a:cs typeface="Times New Roman" panose="02020603050405020304" pitchFamily="18" charset="0"/>
              </a:rPr>
              <a:t>Common Course Materials Review Rubric – cont.</a:t>
            </a:r>
            <a:br>
              <a:rPr kumimoji="0" lang="en-US" altLang="en-US" sz="2800" i="0" u="none" strike="noStrike" cap="none" normalizeH="0" baseline="0" dirty="0">
                <a:ln>
                  <a:noFill/>
                </a:ln>
                <a:solidFill>
                  <a:srgbClr val="345A8A"/>
                </a:solidFill>
                <a:effectLst/>
                <a:latin typeface="Calibri" panose="020F0502020204030204" pitchFamily="34" charset="0"/>
                <a:ea typeface="MS Gothic" panose="020B0609070205080204" pitchFamily="49" charset="-128"/>
                <a:cs typeface="Times New Roman" panose="02020603050405020304" pitchFamily="18" charset="0"/>
              </a:rPr>
            </a:br>
            <a:endParaRPr lang="en-US" dirty="0"/>
          </a:p>
        </p:txBody>
      </p:sp>
      <p:sp>
        <p:nvSpPr>
          <p:cNvPr id="5" name="Slide Number Placeholder 4">
            <a:extLst>
              <a:ext uri="{FF2B5EF4-FFF2-40B4-BE49-F238E27FC236}">
                <a16:creationId xmlns:a16="http://schemas.microsoft.com/office/drawing/2014/main" id="{46610EDB-E5E4-AEA2-8BB9-C4DF07B3EE89}"/>
              </a:ext>
            </a:extLst>
          </p:cNvPr>
          <p:cNvSpPr>
            <a:spLocks noGrp="1"/>
          </p:cNvSpPr>
          <p:nvPr>
            <p:ph type="sldNum" sz="quarter" idx="12"/>
          </p:nvPr>
        </p:nvSpPr>
        <p:spPr/>
        <p:txBody>
          <a:bodyPr/>
          <a:lstStyle/>
          <a:p>
            <a:fld id="{3AF5B793-A8FE-CB4C-BEAD-E0D98F0CF84B}" type="slidenum">
              <a:rPr lang="en-US" smtClean="0"/>
              <a:t>15</a:t>
            </a:fld>
            <a:endParaRPr lang="en-US" dirty="0"/>
          </a:p>
        </p:txBody>
      </p:sp>
      <p:graphicFrame>
        <p:nvGraphicFramePr>
          <p:cNvPr id="12" name="Table 11">
            <a:extLst>
              <a:ext uri="{FF2B5EF4-FFF2-40B4-BE49-F238E27FC236}">
                <a16:creationId xmlns:a16="http://schemas.microsoft.com/office/drawing/2014/main" id="{C04E1339-6627-E340-A672-32C6F547150F}"/>
              </a:ext>
            </a:extLst>
          </p:cNvPr>
          <p:cNvGraphicFramePr>
            <a:graphicFrameLocks noGrp="1"/>
          </p:cNvGraphicFramePr>
          <p:nvPr>
            <p:extLst>
              <p:ext uri="{D42A27DB-BD31-4B8C-83A1-F6EECF244321}">
                <p14:modId xmlns:p14="http://schemas.microsoft.com/office/powerpoint/2010/main" val="2329088989"/>
              </p:ext>
            </p:extLst>
          </p:nvPr>
        </p:nvGraphicFramePr>
        <p:xfrm>
          <a:off x="628650" y="945198"/>
          <a:ext cx="7952176" cy="3621130"/>
        </p:xfrm>
        <a:graphic>
          <a:graphicData uri="http://schemas.openxmlformats.org/drawingml/2006/table">
            <a:tbl>
              <a:tblPr firstRow="1" firstCol="1" bandRow="1">
                <a:tableStyleId>{5C22544A-7EE6-4342-B048-85BDC9FD1C3A}</a:tableStyleId>
              </a:tblPr>
              <a:tblGrid>
                <a:gridCol w="1293659">
                  <a:extLst>
                    <a:ext uri="{9D8B030D-6E8A-4147-A177-3AD203B41FA5}">
                      <a16:colId xmlns:a16="http://schemas.microsoft.com/office/drawing/2014/main" val="1367870418"/>
                    </a:ext>
                  </a:extLst>
                </a:gridCol>
                <a:gridCol w="1606486">
                  <a:extLst>
                    <a:ext uri="{9D8B030D-6E8A-4147-A177-3AD203B41FA5}">
                      <a16:colId xmlns:a16="http://schemas.microsoft.com/office/drawing/2014/main" val="1961911907"/>
                    </a:ext>
                  </a:extLst>
                </a:gridCol>
                <a:gridCol w="1657013">
                  <a:extLst>
                    <a:ext uri="{9D8B030D-6E8A-4147-A177-3AD203B41FA5}">
                      <a16:colId xmlns:a16="http://schemas.microsoft.com/office/drawing/2014/main" val="192100886"/>
                    </a:ext>
                  </a:extLst>
                </a:gridCol>
                <a:gridCol w="1717943">
                  <a:extLst>
                    <a:ext uri="{9D8B030D-6E8A-4147-A177-3AD203B41FA5}">
                      <a16:colId xmlns:a16="http://schemas.microsoft.com/office/drawing/2014/main" val="3495529610"/>
                    </a:ext>
                  </a:extLst>
                </a:gridCol>
                <a:gridCol w="1677075">
                  <a:extLst>
                    <a:ext uri="{9D8B030D-6E8A-4147-A177-3AD203B41FA5}">
                      <a16:colId xmlns:a16="http://schemas.microsoft.com/office/drawing/2014/main" val="1247997439"/>
                    </a:ext>
                  </a:extLst>
                </a:gridCol>
              </a:tblGrid>
              <a:tr h="171333">
                <a:tc>
                  <a:txBody>
                    <a:bodyPr/>
                    <a:lstStyle/>
                    <a:p>
                      <a:pPr marL="0" marR="0" algn="ctr">
                        <a:spcBef>
                          <a:spcPts val="0"/>
                        </a:spcBef>
                        <a:spcAft>
                          <a:spcPts val="0"/>
                        </a:spcAft>
                      </a:pPr>
                      <a:r>
                        <a:rPr lang="en-US" sz="1200">
                          <a:effectLst/>
                        </a:rPr>
                        <a:t> </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50886" marR="50886" marT="0" marB="0"/>
                </a:tc>
                <a:tc>
                  <a:txBody>
                    <a:bodyPr/>
                    <a:lstStyle/>
                    <a:p>
                      <a:pPr marL="0" marR="0" algn="ctr">
                        <a:spcBef>
                          <a:spcPts val="0"/>
                        </a:spcBef>
                        <a:spcAft>
                          <a:spcPts val="0"/>
                        </a:spcAft>
                      </a:pPr>
                      <a:r>
                        <a:rPr lang="en-US" sz="1200">
                          <a:effectLst/>
                        </a:rPr>
                        <a:t>Strong (3)</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50886" marR="50886" marT="0" marB="0"/>
                </a:tc>
                <a:tc>
                  <a:txBody>
                    <a:bodyPr/>
                    <a:lstStyle/>
                    <a:p>
                      <a:pPr marL="0" marR="0" algn="ctr">
                        <a:spcBef>
                          <a:spcPts val="0"/>
                        </a:spcBef>
                        <a:spcAft>
                          <a:spcPts val="0"/>
                        </a:spcAft>
                      </a:pPr>
                      <a:r>
                        <a:rPr lang="en-US" sz="1200">
                          <a:effectLst/>
                        </a:rPr>
                        <a:t>Moderate (2)</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50886" marR="50886" marT="0" marB="0"/>
                </a:tc>
                <a:tc>
                  <a:txBody>
                    <a:bodyPr/>
                    <a:lstStyle/>
                    <a:p>
                      <a:pPr marL="0" marR="0" algn="ctr">
                        <a:spcBef>
                          <a:spcPts val="0"/>
                        </a:spcBef>
                        <a:spcAft>
                          <a:spcPts val="0"/>
                        </a:spcAft>
                      </a:pPr>
                      <a:r>
                        <a:rPr lang="en-US" sz="1200">
                          <a:effectLst/>
                        </a:rPr>
                        <a:t>Weak (1)</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50886" marR="50886" marT="0" marB="0"/>
                </a:tc>
                <a:tc>
                  <a:txBody>
                    <a:bodyPr/>
                    <a:lstStyle/>
                    <a:p>
                      <a:pPr marL="0" marR="0" algn="ctr">
                        <a:spcBef>
                          <a:spcPts val="0"/>
                        </a:spcBef>
                        <a:spcAft>
                          <a:spcPts val="0"/>
                        </a:spcAft>
                      </a:pPr>
                      <a:r>
                        <a:rPr lang="en-US" sz="1200" dirty="0">
                          <a:effectLst/>
                        </a:rPr>
                        <a:t>Not at all (0)</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0886" marR="50886" marT="0" marB="0"/>
                </a:tc>
                <a:extLst>
                  <a:ext uri="{0D108BD9-81ED-4DB2-BD59-A6C34878D82A}">
                    <a16:rowId xmlns:a16="http://schemas.microsoft.com/office/drawing/2014/main" val="51413529"/>
                  </a:ext>
                </a:extLst>
              </a:tr>
              <a:tr h="381166">
                <a:tc>
                  <a:txBody>
                    <a:bodyPr/>
                    <a:lstStyle/>
                    <a:p>
                      <a:pPr marL="0" marR="0">
                        <a:spcBef>
                          <a:spcPts val="0"/>
                        </a:spcBef>
                        <a:spcAft>
                          <a:spcPts val="0"/>
                        </a:spcAft>
                      </a:pPr>
                      <a:r>
                        <a:rPr lang="en-US" sz="1200" dirty="0">
                          <a:effectLst/>
                        </a:rPr>
                        <a:t>Experience - Accessibility</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5728" marR="65728" marT="0" marB="0"/>
                </a:tc>
                <a:tc>
                  <a:txBody>
                    <a:bodyPr/>
                    <a:lstStyle/>
                    <a:p>
                      <a:pPr marL="0" marR="0">
                        <a:spcBef>
                          <a:spcPts val="0"/>
                        </a:spcBef>
                        <a:spcAft>
                          <a:spcPts val="0"/>
                        </a:spcAft>
                      </a:pPr>
                      <a:r>
                        <a:rPr lang="en-US" sz="1200">
                          <a:effectLst/>
                        </a:rPr>
                        <a:t>Materials are accessible </a:t>
                      </a:r>
                    </a:p>
                    <a:p>
                      <a:pPr marL="0" marR="0">
                        <a:spcBef>
                          <a:spcPts val="0"/>
                        </a:spcBef>
                        <a:spcAft>
                          <a:spcPts val="0"/>
                        </a:spcAft>
                      </a:pPr>
                      <a:r>
                        <a:rPr lang="en-US" sz="1200">
                          <a:effectLst/>
                        </a:rPr>
                        <a:t> </a:t>
                      </a:r>
                    </a:p>
                    <a:p>
                      <a:pPr marL="0" marR="0">
                        <a:spcBef>
                          <a:spcPts val="0"/>
                        </a:spcBef>
                        <a:spcAft>
                          <a:spcPts val="0"/>
                        </a:spcAft>
                      </a:pPr>
                      <a:r>
                        <a:rPr lang="en-US" sz="1200">
                          <a:effectLst/>
                        </a:rPr>
                        <a:t> </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5728" marR="65728" marT="0" marB="0"/>
                </a:tc>
                <a:tc>
                  <a:txBody>
                    <a:bodyPr/>
                    <a:lstStyle/>
                    <a:p>
                      <a:pPr marL="0" marR="0">
                        <a:spcBef>
                          <a:spcPts val="0"/>
                        </a:spcBef>
                        <a:spcAft>
                          <a:spcPts val="0"/>
                        </a:spcAft>
                      </a:pPr>
                      <a:r>
                        <a:rPr lang="en-US" sz="1200">
                          <a:effectLst/>
                        </a:rPr>
                        <a:t>Materials are accessible, with some exceptions</a:t>
                      </a:r>
                    </a:p>
                    <a:p>
                      <a:pPr marL="0" marR="0">
                        <a:spcBef>
                          <a:spcPts val="0"/>
                        </a:spcBef>
                        <a:spcAft>
                          <a:spcPts val="0"/>
                        </a:spcAft>
                      </a:pPr>
                      <a:r>
                        <a:rPr lang="en-US" sz="1200">
                          <a:effectLst/>
                        </a:rPr>
                        <a:t> </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5728" marR="65728" marT="0" marB="0"/>
                </a:tc>
                <a:tc>
                  <a:txBody>
                    <a:bodyPr/>
                    <a:lstStyle/>
                    <a:p>
                      <a:pPr marL="0" marR="0">
                        <a:spcBef>
                          <a:spcPts val="0"/>
                        </a:spcBef>
                        <a:spcAft>
                          <a:spcPts val="0"/>
                        </a:spcAft>
                      </a:pPr>
                      <a:r>
                        <a:rPr lang="en-US" sz="1200">
                          <a:effectLst/>
                        </a:rPr>
                        <a:t>Materials are not very accessible </a:t>
                      </a:r>
                    </a:p>
                    <a:p>
                      <a:pPr marL="0" marR="0">
                        <a:spcBef>
                          <a:spcPts val="0"/>
                        </a:spcBef>
                        <a:spcAft>
                          <a:spcPts val="0"/>
                        </a:spcAft>
                      </a:pPr>
                      <a:r>
                        <a:rPr lang="en-US" sz="1200">
                          <a:effectLst/>
                        </a:rPr>
                        <a:t> </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5728" marR="65728" marT="0" marB="0"/>
                </a:tc>
                <a:tc>
                  <a:txBody>
                    <a:bodyPr/>
                    <a:lstStyle/>
                    <a:p>
                      <a:pPr marL="0" marR="0">
                        <a:spcBef>
                          <a:spcPts val="0"/>
                        </a:spcBef>
                        <a:spcAft>
                          <a:spcPts val="0"/>
                        </a:spcAft>
                      </a:pPr>
                      <a:r>
                        <a:rPr lang="en-US" sz="1200" dirty="0">
                          <a:effectLst/>
                        </a:rPr>
                        <a:t>Materials are not at all accessible </a:t>
                      </a:r>
                    </a:p>
                    <a:p>
                      <a:pPr marL="0" marR="0">
                        <a:spcBef>
                          <a:spcPts val="0"/>
                        </a:spcBef>
                        <a:spcAft>
                          <a:spcPts val="0"/>
                        </a:spcAft>
                      </a:pPr>
                      <a:r>
                        <a:rPr lang="en-US" sz="1200" dirty="0">
                          <a:effectLst/>
                        </a:rPr>
                        <a:t> </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5728" marR="65728" marT="0" marB="0"/>
                </a:tc>
                <a:extLst>
                  <a:ext uri="{0D108BD9-81ED-4DB2-BD59-A6C34878D82A}">
                    <a16:rowId xmlns:a16="http://schemas.microsoft.com/office/drawing/2014/main" val="3153433743"/>
                  </a:ext>
                </a:extLst>
              </a:tr>
              <a:tr h="1018037">
                <a:tc>
                  <a:txBody>
                    <a:bodyPr/>
                    <a:lstStyle/>
                    <a:p>
                      <a:pPr marL="0" marR="0">
                        <a:spcBef>
                          <a:spcPts val="0"/>
                        </a:spcBef>
                        <a:spcAft>
                          <a:spcPts val="0"/>
                        </a:spcAft>
                      </a:pPr>
                      <a:r>
                        <a:rPr lang="en-US" sz="1200" dirty="0">
                          <a:effectLst/>
                        </a:rPr>
                        <a:t>Experience - </a:t>
                      </a:r>
                      <a:br>
                        <a:rPr lang="en-US" sz="1200" dirty="0">
                          <a:effectLst/>
                        </a:rPr>
                      </a:br>
                      <a:r>
                        <a:rPr lang="en-US" sz="1200" dirty="0">
                          <a:effectLst/>
                        </a:rPr>
                        <a:t>Usability</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5728" marR="65728" marT="0" marB="0"/>
                </a:tc>
                <a:tc>
                  <a:txBody>
                    <a:bodyPr/>
                    <a:lstStyle/>
                    <a:p>
                      <a:pPr marL="0" marR="0">
                        <a:spcBef>
                          <a:spcPts val="0"/>
                        </a:spcBef>
                        <a:spcAft>
                          <a:spcPts val="0"/>
                        </a:spcAft>
                      </a:pPr>
                      <a:r>
                        <a:rPr lang="en-US" sz="1200" dirty="0">
                          <a:effectLst/>
                        </a:rPr>
                        <a:t>Materials are easy to use – they are well designed, organized, promote strong learning practices</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5728" marR="65728" marT="0" marB="0"/>
                </a:tc>
                <a:tc>
                  <a:txBody>
                    <a:bodyPr/>
                    <a:lstStyle/>
                    <a:p>
                      <a:pPr marL="0" marR="0">
                        <a:spcBef>
                          <a:spcPts val="0"/>
                        </a:spcBef>
                        <a:spcAft>
                          <a:spcPts val="0"/>
                        </a:spcAft>
                      </a:pPr>
                      <a:r>
                        <a:rPr lang="en-US" sz="1200" dirty="0">
                          <a:effectLst/>
                        </a:rPr>
                        <a:t>Materials are easy to use, with some exceptions</a:t>
                      </a:r>
                    </a:p>
                    <a:p>
                      <a:pPr marL="0" marR="0">
                        <a:spcBef>
                          <a:spcPts val="0"/>
                        </a:spcBef>
                        <a:spcAft>
                          <a:spcPts val="0"/>
                        </a:spcAft>
                      </a:pPr>
                      <a:r>
                        <a:rPr lang="en-US" sz="1200" dirty="0">
                          <a:effectLst/>
                        </a:rPr>
                        <a:t> </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5728" marR="65728" marT="0" marB="0"/>
                </a:tc>
                <a:tc>
                  <a:txBody>
                    <a:bodyPr/>
                    <a:lstStyle/>
                    <a:p>
                      <a:pPr marL="0" marR="0">
                        <a:spcBef>
                          <a:spcPts val="0"/>
                        </a:spcBef>
                        <a:spcAft>
                          <a:spcPts val="0"/>
                        </a:spcAft>
                      </a:pPr>
                      <a:r>
                        <a:rPr lang="en-US" sz="1200" dirty="0">
                          <a:effectLst/>
                        </a:rPr>
                        <a:t>Materials are not very easy to use – they are somewhat well designed, organized, and/or do not consider learning</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5728" marR="65728" marT="0" marB="0"/>
                </a:tc>
                <a:tc>
                  <a:txBody>
                    <a:bodyPr/>
                    <a:lstStyle/>
                    <a:p>
                      <a:pPr marL="0" marR="0">
                        <a:spcBef>
                          <a:spcPts val="0"/>
                        </a:spcBef>
                        <a:spcAft>
                          <a:spcPts val="0"/>
                        </a:spcAft>
                      </a:pPr>
                      <a:r>
                        <a:rPr lang="en-US" sz="1200" dirty="0">
                          <a:effectLst/>
                        </a:rPr>
                        <a:t>Materials are not at all easy to use – they are poorly designed, disorganized, and/or hinder learning</a:t>
                      </a:r>
                    </a:p>
                    <a:p>
                      <a:pPr marL="0" marR="0">
                        <a:spcBef>
                          <a:spcPts val="0"/>
                        </a:spcBef>
                        <a:spcAft>
                          <a:spcPts val="0"/>
                        </a:spcAft>
                      </a:pPr>
                      <a:r>
                        <a:rPr lang="en-US" sz="1200" dirty="0">
                          <a:effectLst/>
                        </a:rPr>
                        <a:t> </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5728" marR="65728" marT="0" marB="0"/>
                </a:tc>
                <a:extLst>
                  <a:ext uri="{0D108BD9-81ED-4DB2-BD59-A6C34878D82A}">
                    <a16:rowId xmlns:a16="http://schemas.microsoft.com/office/drawing/2014/main" val="3782762939"/>
                  </a:ext>
                </a:extLst>
              </a:tr>
              <a:tr h="1243690">
                <a:tc>
                  <a:txBody>
                    <a:bodyPr/>
                    <a:lstStyle/>
                    <a:p>
                      <a:pPr marL="0" marR="0">
                        <a:spcBef>
                          <a:spcPts val="0"/>
                        </a:spcBef>
                        <a:spcAft>
                          <a:spcPts val="0"/>
                        </a:spcAft>
                      </a:pPr>
                      <a:r>
                        <a:rPr lang="en-US" sz="1200">
                          <a:effectLst/>
                        </a:rPr>
                        <a:t>Technology - Integration</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5728" marR="65728" marT="0" marB="0"/>
                </a:tc>
                <a:tc>
                  <a:txBody>
                    <a:bodyPr/>
                    <a:lstStyle/>
                    <a:p>
                      <a:pPr marL="0" marR="0">
                        <a:spcBef>
                          <a:spcPts val="0"/>
                        </a:spcBef>
                        <a:spcAft>
                          <a:spcPts val="0"/>
                        </a:spcAft>
                      </a:pPr>
                      <a:r>
                        <a:rPr lang="en-US" sz="1200">
                          <a:effectLst/>
                        </a:rPr>
                        <a:t>Materials can be integrated into D2L easily (digital) or require no integration (physical)</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5728" marR="65728" marT="0" marB="0"/>
                </a:tc>
                <a:tc>
                  <a:txBody>
                    <a:bodyPr/>
                    <a:lstStyle/>
                    <a:p>
                      <a:pPr marL="0" marR="0">
                        <a:spcBef>
                          <a:spcPts val="0"/>
                        </a:spcBef>
                        <a:spcAft>
                          <a:spcPts val="0"/>
                        </a:spcAft>
                      </a:pPr>
                      <a:r>
                        <a:rPr lang="en-US" sz="1200">
                          <a:effectLst/>
                        </a:rPr>
                        <a:t>Materials can be integrated into D2L  somewhat easily (digital), requiring some work by CCCS tech staff</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5728" marR="65728" marT="0" marB="0"/>
                </a:tc>
                <a:tc>
                  <a:txBody>
                    <a:bodyPr/>
                    <a:lstStyle/>
                    <a:p>
                      <a:pPr marL="0" marR="0">
                        <a:spcBef>
                          <a:spcPts val="0"/>
                        </a:spcBef>
                        <a:spcAft>
                          <a:spcPts val="0"/>
                        </a:spcAft>
                      </a:pPr>
                      <a:r>
                        <a:rPr lang="en-US" sz="1200">
                          <a:effectLst/>
                        </a:rPr>
                        <a:t>Materials can be integrated into D2L (digital), but only by paying the vendor for a custom integration package</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5728" marR="65728" marT="0" marB="0"/>
                </a:tc>
                <a:tc>
                  <a:txBody>
                    <a:bodyPr/>
                    <a:lstStyle/>
                    <a:p>
                      <a:pPr marL="0" marR="0">
                        <a:spcBef>
                          <a:spcPts val="0"/>
                        </a:spcBef>
                        <a:spcAft>
                          <a:spcPts val="0"/>
                        </a:spcAft>
                      </a:pPr>
                      <a:r>
                        <a:rPr lang="en-US" sz="1200">
                          <a:effectLst/>
                        </a:rPr>
                        <a:t>Materials cannot be integrated into D2L (digital), requiring students to log into another platform</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5728" marR="65728" marT="0" marB="0"/>
                </a:tc>
                <a:extLst>
                  <a:ext uri="{0D108BD9-81ED-4DB2-BD59-A6C34878D82A}">
                    <a16:rowId xmlns:a16="http://schemas.microsoft.com/office/drawing/2014/main" val="4001759594"/>
                  </a:ext>
                </a:extLst>
              </a:tr>
              <a:tr h="350547">
                <a:tc>
                  <a:txBody>
                    <a:bodyPr/>
                    <a:lstStyle/>
                    <a:p>
                      <a:pPr marL="0" marR="0">
                        <a:spcBef>
                          <a:spcPts val="0"/>
                        </a:spcBef>
                        <a:spcAft>
                          <a:spcPts val="0"/>
                        </a:spcAft>
                      </a:pPr>
                      <a:r>
                        <a:rPr lang="en-US" sz="1200">
                          <a:effectLst/>
                        </a:rPr>
                        <a:t>Cost</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5728" marR="65728" marT="0" marB="0"/>
                </a:tc>
                <a:tc>
                  <a:txBody>
                    <a:bodyPr/>
                    <a:lstStyle/>
                    <a:p>
                      <a:pPr marL="0" marR="0">
                        <a:spcBef>
                          <a:spcPts val="0"/>
                        </a:spcBef>
                        <a:spcAft>
                          <a:spcPts val="0"/>
                        </a:spcAft>
                      </a:pPr>
                      <a:r>
                        <a:rPr lang="en-US" sz="1200">
                          <a:effectLst/>
                        </a:rPr>
                        <a:t>Materials are free or cost ≤ $25</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5728" marR="65728" marT="0" marB="0"/>
                </a:tc>
                <a:tc>
                  <a:txBody>
                    <a:bodyPr/>
                    <a:lstStyle/>
                    <a:p>
                      <a:pPr marL="0" marR="0">
                        <a:spcBef>
                          <a:spcPts val="0"/>
                        </a:spcBef>
                        <a:spcAft>
                          <a:spcPts val="0"/>
                        </a:spcAft>
                      </a:pPr>
                      <a:r>
                        <a:rPr lang="en-US" sz="1200">
                          <a:effectLst/>
                        </a:rPr>
                        <a:t>Materials cost ≤ $50</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5728" marR="65728" marT="0" marB="0"/>
                </a:tc>
                <a:tc>
                  <a:txBody>
                    <a:bodyPr/>
                    <a:lstStyle/>
                    <a:p>
                      <a:pPr marL="0" marR="0">
                        <a:spcBef>
                          <a:spcPts val="0"/>
                        </a:spcBef>
                        <a:spcAft>
                          <a:spcPts val="0"/>
                        </a:spcAft>
                      </a:pPr>
                      <a:r>
                        <a:rPr lang="en-US" sz="1200">
                          <a:effectLst/>
                        </a:rPr>
                        <a:t>Materials cost ≤ $99</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5728" marR="65728" marT="0" marB="0"/>
                </a:tc>
                <a:tc>
                  <a:txBody>
                    <a:bodyPr/>
                    <a:lstStyle/>
                    <a:p>
                      <a:pPr marL="0" marR="0">
                        <a:spcBef>
                          <a:spcPts val="0"/>
                        </a:spcBef>
                        <a:spcAft>
                          <a:spcPts val="0"/>
                        </a:spcAft>
                      </a:pPr>
                      <a:r>
                        <a:rPr lang="en-US" sz="1200" dirty="0">
                          <a:effectLst/>
                        </a:rPr>
                        <a:t>Materials cost ≥ $100</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5728" marR="65728" marT="0" marB="0"/>
                </a:tc>
                <a:extLst>
                  <a:ext uri="{0D108BD9-81ED-4DB2-BD59-A6C34878D82A}">
                    <a16:rowId xmlns:a16="http://schemas.microsoft.com/office/drawing/2014/main" val="632422338"/>
                  </a:ext>
                </a:extLst>
              </a:tr>
            </a:tbl>
          </a:graphicData>
        </a:graphic>
      </p:graphicFrame>
    </p:spTree>
    <p:extLst>
      <p:ext uri="{BB962C8B-B14F-4D97-AF65-F5344CB8AC3E}">
        <p14:creationId xmlns:p14="http://schemas.microsoft.com/office/powerpoint/2010/main" val="1740330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0E15D36-2EF1-907C-58C9-C97CACEC6BF2}"/>
              </a:ext>
            </a:extLst>
          </p:cNvPr>
          <p:cNvSpPr>
            <a:spLocks noGrp="1"/>
          </p:cNvSpPr>
          <p:nvPr>
            <p:ph type="sldNum" sz="quarter" idx="12"/>
          </p:nvPr>
        </p:nvSpPr>
        <p:spPr/>
        <p:txBody>
          <a:bodyPr/>
          <a:lstStyle/>
          <a:p>
            <a:fld id="{3AF5B793-A8FE-CB4C-BEAD-E0D98F0CF84B}" type="slidenum">
              <a:rPr lang="en-US" smtClean="0"/>
              <a:t>16</a:t>
            </a:fld>
            <a:endParaRPr lang="en-US"/>
          </a:p>
        </p:txBody>
      </p:sp>
      <p:pic>
        <p:nvPicPr>
          <p:cNvPr id="7" name="Picture 6" descr="Described in table" title="Pathways to Interim RtT Courses">
            <a:extLst>
              <a:ext uri="{FF2B5EF4-FFF2-40B4-BE49-F238E27FC236}">
                <a16:creationId xmlns:a16="http://schemas.microsoft.com/office/drawing/2014/main" id="{BBFCC801-2C1C-E91E-5859-4A18A81C9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4468" y="102393"/>
            <a:ext cx="6515063" cy="4886297"/>
          </a:xfrm>
          <a:prstGeom prst="rect">
            <a:avLst/>
          </a:prstGeom>
        </p:spPr>
      </p:pic>
    </p:spTree>
    <p:extLst>
      <p:ext uri="{BB962C8B-B14F-4D97-AF65-F5344CB8AC3E}">
        <p14:creationId xmlns:p14="http://schemas.microsoft.com/office/powerpoint/2010/main" val="3305629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course materials timeline</a:t>
            </a:r>
          </a:p>
        </p:txBody>
      </p:sp>
      <p:sp>
        <p:nvSpPr>
          <p:cNvPr id="4" name="Slide Number Placeholder 3"/>
          <p:cNvSpPr>
            <a:spLocks noGrp="1"/>
          </p:cNvSpPr>
          <p:nvPr>
            <p:ph type="sldNum" sz="quarter" idx="12"/>
          </p:nvPr>
        </p:nvSpPr>
        <p:spPr/>
        <p:txBody>
          <a:bodyPr/>
          <a:lstStyle/>
          <a:p>
            <a:fld id="{3AF5B793-A8FE-CB4C-BEAD-E0D98F0CF84B}" type="slidenum">
              <a:rPr lang="en-US" smtClean="0"/>
              <a:t>17</a:t>
            </a:fld>
            <a:endParaRPr lang="en-US"/>
          </a:p>
        </p:txBody>
      </p:sp>
      <p:graphicFrame>
        <p:nvGraphicFramePr>
          <p:cNvPr id="7" name="Content Placeholder 6">
            <a:extLst>
              <a:ext uri="{FF2B5EF4-FFF2-40B4-BE49-F238E27FC236}">
                <a16:creationId xmlns:a16="http://schemas.microsoft.com/office/drawing/2014/main" id="{8B5807BC-B305-3412-7FC3-EFE16563495A}"/>
              </a:ext>
            </a:extLst>
          </p:cNvPr>
          <p:cNvGraphicFramePr>
            <a:graphicFrameLocks noGrp="1"/>
          </p:cNvGraphicFramePr>
          <p:nvPr>
            <p:ph idx="1"/>
            <p:extLst>
              <p:ext uri="{D42A27DB-BD31-4B8C-83A1-F6EECF244321}">
                <p14:modId xmlns:p14="http://schemas.microsoft.com/office/powerpoint/2010/main" val="1024295220"/>
              </p:ext>
            </p:extLst>
          </p:nvPr>
        </p:nvGraphicFramePr>
        <p:xfrm>
          <a:off x="672174" y="876436"/>
          <a:ext cx="7843175" cy="3879886"/>
        </p:xfrm>
        <a:graphic>
          <a:graphicData uri="http://schemas.openxmlformats.org/drawingml/2006/table">
            <a:tbl>
              <a:tblPr firstRow="1" firstCol="1" bandRow="1">
                <a:tableStyleId>{5C22544A-7EE6-4342-B048-85BDC9FD1C3A}</a:tableStyleId>
              </a:tblPr>
              <a:tblGrid>
                <a:gridCol w="4700775">
                  <a:extLst>
                    <a:ext uri="{9D8B030D-6E8A-4147-A177-3AD203B41FA5}">
                      <a16:colId xmlns:a16="http://schemas.microsoft.com/office/drawing/2014/main" val="1770524790"/>
                    </a:ext>
                  </a:extLst>
                </a:gridCol>
                <a:gridCol w="1625154">
                  <a:extLst>
                    <a:ext uri="{9D8B030D-6E8A-4147-A177-3AD203B41FA5}">
                      <a16:colId xmlns:a16="http://schemas.microsoft.com/office/drawing/2014/main" val="1974185933"/>
                    </a:ext>
                  </a:extLst>
                </a:gridCol>
                <a:gridCol w="1517246">
                  <a:extLst>
                    <a:ext uri="{9D8B030D-6E8A-4147-A177-3AD203B41FA5}">
                      <a16:colId xmlns:a16="http://schemas.microsoft.com/office/drawing/2014/main" val="1776807898"/>
                    </a:ext>
                  </a:extLst>
                </a:gridCol>
              </a:tblGrid>
              <a:tr h="536471">
                <a:tc>
                  <a:txBody>
                    <a:bodyPr/>
                    <a:lstStyle/>
                    <a:p>
                      <a:pPr marL="0" marR="0" algn="ctr">
                        <a:lnSpc>
                          <a:spcPct val="107000"/>
                        </a:lnSpc>
                        <a:spcBef>
                          <a:spcPts val="0"/>
                        </a:spcBef>
                        <a:spcAft>
                          <a:spcPts val="0"/>
                        </a:spcAft>
                      </a:pPr>
                      <a:r>
                        <a:rPr lang="en-US" sz="1400" dirty="0">
                          <a:effectLst/>
                        </a:rPr>
                        <a:t>Task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455" marR="58455" marT="58455" marB="58455"/>
                </a:tc>
                <a:tc>
                  <a:txBody>
                    <a:bodyPr/>
                    <a:lstStyle/>
                    <a:p>
                      <a:pPr marL="0" marR="0" algn="ctr">
                        <a:lnSpc>
                          <a:spcPct val="107000"/>
                        </a:lnSpc>
                        <a:spcBef>
                          <a:spcPts val="0"/>
                        </a:spcBef>
                        <a:spcAft>
                          <a:spcPts val="0"/>
                        </a:spcAft>
                      </a:pPr>
                      <a:r>
                        <a:rPr lang="en-US" sz="1400">
                          <a:effectLst/>
                        </a:rPr>
                        <a:t>Summer 2023* &amp;</a:t>
                      </a:r>
                    </a:p>
                    <a:p>
                      <a:pPr marL="0" marR="0" algn="ctr">
                        <a:lnSpc>
                          <a:spcPct val="107000"/>
                        </a:lnSpc>
                        <a:spcBef>
                          <a:spcPts val="0"/>
                        </a:spcBef>
                        <a:spcAft>
                          <a:spcPts val="0"/>
                        </a:spcAft>
                      </a:pPr>
                      <a:r>
                        <a:rPr lang="en-US" sz="1400">
                          <a:effectLst/>
                        </a:rPr>
                        <a:t>Fall 2023* courses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455" marR="58455" marT="58455" marB="58455"/>
                </a:tc>
                <a:tc>
                  <a:txBody>
                    <a:bodyPr/>
                    <a:lstStyle/>
                    <a:p>
                      <a:pPr marL="0" marR="0" algn="ctr">
                        <a:lnSpc>
                          <a:spcPct val="107000"/>
                        </a:lnSpc>
                        <a:spcBef>
                          <a:spcPts val="0"/>
                        </a:spcBef>
                        <a:spcAft>
                          <a:spcPts val="0"/>
                        </a:spcAft>
                      </a:pPr>
                      <a:r>
                        <a:rPr lang="en-US" sz="1400">
                          <a:effectLst/>
                        </a:rPr>
                        <a:t>Spring 2024* courses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455" marR="58455" marT="58455" marB="58455"/>
                </a:tc>
                <a:extLst>
                  <a:ext uri="{0D108BD9-81ED-4DB2-BD59-A6C34878D82A}">
                    <a16:rowId xmlns:a16="http://schemas.microsoft.com/office/drawing/2014/main" val="2322216269"/>
                  </a:ext>
                </a:extLst>
              </a:tr>
              <a:tr h="536471">
                <a:tc>
                  <a:txBody>
                    <a:bodyPr/>
                    <a:lstStyle/>
                    <a:p>
                      <a:pPr marL="0" marR="0">
                        <a:lnSpc>
                          <a:spcPct val="107000"/>
                        </a:lnSpc>
                        <a:spcBef>
                          <a:spcPts val="0"/>
                        </a:spcBef>
                        <a:spcAft>
                          <a:spcPts val="0"/>
                        </a:spcAft>
                      </a:pPr>
                      <a:r>
                        <a:rPr lang="en-US" sz="1400" dirty="0">
                          <a:effectLst/>
                        </a:rPr>
                        <a:t>Common course materials must be nominated for all Colorado Online pooled courses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455" marR="58455" marT="58455" marB="58455"/>
                </a:tc>
                <a:tc>
                  <a:txBody>
                    <a:bodyPr/>
                    <a:lstStyle/>
                    <a:p>
                      <a:pPr marL="0" marR="0" algn="ctr">
                        <a:lnSpc>
                          <a:spcPct val="107000"/>
                        </a:lnSpc>
                        <a:spcBef>
                          <a:spcPts val="0"/>
                        </a:spcBef>
                        <a:spcAft>
                          <a:spcPts val="0"/>
                        </a:spcAft>
                      </a:pPr>
                      <a:r>
                        <a:rPr lang="en-US" sz="1400">
                          <a:effectLst/>
                        </a:rPr>
                        <a:t>Extended to Jan 23, 2023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455" marR="58455" marT="58455" marB="58455"/>
                </a:tc>
                <a:tc>
                  <a:txBody>
                    <a:bodyPr/>
                    <a:lstStyle/>
                    <a:p>
                      <a:pPr marL="0" marR="0" algn="ctr">
                        <a:lnSpc>
                          <a:spcPct val="107000"/>
                        </a:lnSpc>
                        <a:spcBef>
                          <a:spcPts val="0"/>
                        </a:spcBef>
                        <a:spcAft>
                          <a:spcPts val="0"/>
                        </a:spcAft>
                      </a:pPr>
                      <a:r>
                        <a:rPr lang="en-US" sz="1400" dirty="0">
                          <a:effectLst/>
                        </a:rPr>
                        <a:t>By Apr 5, 2023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455" marR="58455" marT="58455" marB="58455"/>
                </a:tc>
                <a:extLst>
                  <a:ext uri="{0D108BD9-81ED-4DB2-BD59-A6C34878D82A}">
                    <a16:rowId xmlns:a16="http://schemas.microsoft.com/office/drawing/2014/main" val="3320713343"/>
                  </a:ext>
                </a:extLst>
              </a:tr>
              <a:tr h="352912">
                <a:tc>
                  <a:txBody>
                    <a:bodyPr/>
                    <a:lstStyle/>
                    <a:p>
                      <a:pPr marL="0" marR="0">
                        <a:lnSpc>
                          <a:spcPct val="107000"/>
                        </a:lnSpc>
                        <a:spcBef>
                          <a:spcPts val="0"/>
                        </a:spcBef>
                        <a:spcAft>
                          <a:spcPts val="0"/>
                        </a:spcAft>
                      </a:pPr>
                      <a:r>
                        <a:rPr lang="en-US" sz="1400" dirty="0">
                          <a:effectLst/>
                        </a:rPr>
                        <a:t>Colorado Online &amp; CCCS teams meet with SDCs for Q&amp;A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455" marR="58455" marT="58455" marB="58455"/>
                </a:tc>
                <a:tc>
                  <a:txBody>
                    <a:bodyPr/>
                    <a:lstStyle/>
                    <a:p>
                      <a:pPr marL="0" marR="0" algn="ctr">
                        <a:lnSpc>
                          <a:spcPct val="107000"/>
                        </a:lnSpc>
                        <a:spcBef>
                          <a:spcPts val="0"/>
                        </a:spcBef>
                        <a:spcAft>
                          <a:spcPts val="0"/>
                        </a:spcAft>
                      </a:pPr>
                      <a:r>
                        <a:rPr lang="en-US" sz="1400" dirty="0">
                          <a:effectLst/>
                        </a:rPr>
                        <a:t>By Jan 23, 2023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455" marR="58455" marT="58455" marB="58455"/>
                </a:tc>
                <a:tc>
                  <a:txBody>
                    <a:bodyPr/>
                    <a:lstStyle/>
                    <a:p>
                      <a:pPr marL="0" marR="0" algn="ctr">
                        <a:lnSpc>
                          <a:spcPct val="107000"/>
                        </a:lnSpc>
                        <a:spcBef>
                          <a:spcPts val="0"/>
                        </a:spcBef>
                        <a:spcAft>
                          <a:spcPts val="0"/>
                        </a:spcAft>
                      </a:pPr>
                      <a:r>
                        <a:rPr lang="en-US" sz="1400" dirty="0">
                          <a:effectLst/>
                        </a:rPr>
                        <a:t>By Apr 5, 2023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455" marR="58455" marT="58455" marB="58455"/>
                </a:tc>
                <a:extLst>
                  <a:ext uri="{0D108BD9-81ED-4DB2-BD59-A6C34878D82A}">
                    <a16:rowId xmlns:a16="http://schemas.microsoft.com/office/drawing/2014/main" val="703627422"/>
                  </a:ext>
                </a:extLst>
              </a:tr>
              <a:tr h="374983">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Central team compiles nominations and sends lists to SDCs.</a:t>
                      </a:r>
                    </a:p>
                  </a:txBody>
                  <a:tcPr marL="58455" marR="58455" marT="58455" marB="58455"/>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By Jan 26, 2003</a:t>
                      </a:r>
                    </a:p>
                  </a:txBody>
                  <a:tcPr marL="58455" marR="58455" marT="58455" marB="58455"/>
                </a:tc>
                <a:tc>
                  <a:txBody>
                    <a:bodyPr/>
                    <a:lstStyle/>
                    <a:p>
                      <a:pPr marL="0" marR="0" lvl="0" indent="0" algn="ctr" defTabSz="685800" rtl="0" eaLnBrk="1" fontAlgn="auto" latinLnBrk="0" hangingPunct="1">
                        <a:lnSpc>
                          <a:spcPct val="107000"/>
                        </a:lnSpc>
                        <a:spcBef>
                          <a:spcPts val="0"/>
                        </a:spcBef>
                        <a:spcAft>
                          <a:spcPts val="0"/>
                        </a:spcAft>
                        <a:buClrTx/>
                        <a:buSzTx/>
                        <a:buFontTx/>
                        <a:buNone/>
                        <a:tabLst/>
                        <a:defRPr/>
                      </a:pPr>
                      <a:r>
                        <a:rPr lang="en-US" sz="1400" dirty="0">
                          <a:effectLst/>
                        </a:rPr>
                        <a:t>By Apr 10, 2023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455" marR="58455" marT="58455" marB="58455"/>
                </a:tc>
                <a:extLst>
                  <a:ext uri="{0D108BD9-81ED-4DB2-BD59-A6C34878D82A}">
                    <a16:rowId xmlns:a16="http://schemas.microsoft.com/office/drawing/2014/main" val="1349091446"/>
                  </a:ext>
                </a:extLst>
              </a:tr>
              <a:tr h="487820">
                <a:tc>
                  <a:txBody>
                    <a:bodyPr/>
                    <a:lstStyle/>
                    <a:p>
                      <a:pPr marL="0" marR="0">
                        <a:lnSpc>
                          <a:spcPct val="107000"/>
                        </a:lnSpc>
                        <a:spcBef>
                          <a:spcPts val="0"/>
                        </a:spcBef>
                        <a:spcAft>
                          <a:spcPts val="0"/>
                        </a:spcAft>
                      </a:pPr>
                      <a:r>
                        <a:rPr lang="en-US" sz="1400" dirty="0">
                          <a:effectLst/>
                        </a:rPr>
                        <a:t>Disciplines must select common course materials for pooled sections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455" marR="58455" marT="58455" marB="58455"/>
                </a:tc>
                <a:tc>
                  <a:txBody>
                    <a:bodyPr/>
                    <a:lstStyle/>
                    <a:p>
                      <a:pPr marL="0" marR="0" algn="ctr">
                        <a:lnSpc>
                          <a:spcPct val="107000"/>
                        </a:lnSpc>
                        <a:spcBef>
                          <a:spcPts val="0"/>
                        </a:spcBef>
                        <a:spcAft>
                          <a:spcPts val="0"/>
                        </a:spcAft>
                      </a:pPr>
                      <a:r>
                        <a:rPr lang="en-US" sz="1400" dirty="0">
                          <a:effectLst/>
                        </a:rPr>
                        <a:t>By Feb 15, 2023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455" marR="58455" marT="58455" marB="58455"/>
                </a:tc>
                <a:tc>
                  <a:txBody>
                    <a:bodyPr/>
                    <a:lstStyle/>
                    <a:p>
                      <a:pPr marL="0" marR="0" algn="ctr">
                        <a:lnSpc>
                          <a:spcPct val="107000"/>
                        </a:lnSpc>
                        <a:spcBef>
                          <a:spcPts val="0"/>
                        </a:spcBef>
                        <a:spcAft>
                          <a:spcPts val="0"/>
                        </a:spcAft>
                      </a:pPr>
                      <a:r>
                        <a:rPr lang="en-US" sz="1400" dirty="0">
                          <a:effectLst/>
                        </a:rPr>
                        <a:t>By May 15, 2023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455" marR="58455" marT="58455" marB="58455"/>
                </a:tc>
                <a:extLst>
                  <a:ext uri="{0D108BD9-81ED-4DB2-BD59-A6C34878D82A}">
                    <a16:rowId xmlns:a16="http://schemas.microsoft.com/office/drawing/2014/main" val="3462386347"/>
                  </a:ext>
                </a:extLst>
              </a:tr>
              <a:tr h="536471">
                <a:tc>
                  <a:txBody>
                    <a:bodyPr/>
                    <a:lstStyle/>
                    <a:p>
                      <a:pPr marL="0" marR="0">
                        <a:lnSpc>
                          <a:spcPct val="107000"/>
                        </a:lnSpc>
                        <a:spcBef>
                          <a:spcPts val="0"/>
                        </a:spcBef>
                        <a:spcAft>
                          <a:spcPts val="0"/>
                        </a:spcAft>
                      </a:pPr>
                      <a:r>
                        <a:rPr lang="en-US" sz="1400">
                          <a:effectLst/>
                        </a:rPr>
                        <a:t>Common course materials (and their costs) must be listed in class schedules across the system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455" marR="58455" marT="58455" marB="58455"/>
                </a:tc>
                <a:tc>
                  <a:txBody>
                    <a:bodyPr/>
                    <a:lstStyle/>
                    <a:p>
                      <a:pPr marL="0" marR="0" algn="ctr">
                        <a:lnSpc>
                          <a:spcPct val="107000"/>
                        </a:lnSpc>
                        <a:spcBef>
                          <a:spcPts val="0"/>
                        </a:spcBef>
                        <a:spcAft>
                          <a:spcPts val="0"/>
                        </a:spcAft>
                      </a:pPr>
                      <a:r>
                        <a:rPr lang="en-US" sz="1400" dirty="0">
                          <a:effectLst/>
                        </a:rPr>
                        <a:t>By Mar 1, 2023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455" marR="58455" marT="58455" marB="58455"/>
                </a:tc>
                <a:tc>
                  <a:txBody>
                    <a:bodyPr/>
                    <a:lstStyle/>
                    <a:p>
                      <a:pPr marL="0" marR="0" algn="ctr">
                        <a:lnSpc>
                          <a:spcPct val="107000"/>
                        </a:lnSpc>
                        <a:spcBef>
                          <a:spcPts val="0"/>
                        </a:spcBef>
                        <a:spcAft>
                          <a:spcPts val="0"/>
                        </a:spcAft>
                      </a:pPr>
                      <a:r>
                        <a:rPr lang="en-US" sz="1400" dirty="0">
                          <a:effectLst/>
                        </a:rPr>
                        <a:t>Sep 15, 2023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455" marR="58455" marT="58455" marB="58455"/>
                </a:tc>
                <a:extLst>
                  <a:ext uri="{0D108BD9-81ED-4DB2-BD59-A6C34878D82A}">
                    <a16:rowId xmlns:a16="http://schemas.microsoft.com/office/drawing/2014/main" val="3145055267"/>
                  </a:ext>
                </a:extLst>
              </a:tr>
              <a:tr h="319091">
                <a:tc>
                  <a:txBody>
                    <a:bodyPr/>
                    <a:lstStyle/>
                    <a:p>
                      <a:pPr marL="0" marR="0">
                        <a:lnSpc>
                          <a:spcPct val="107000"/>
                        </a:lnSpc>
                        <a:spcBef>
                          <a:spcPts val="0"/>
                        </a:spcBef>
                        <a:spcAft>
                          <a:spcPts val="0"/>
                        </a:spcAft>
                      </a:pPr>
                      <a:r>
                        <a:rPr lang="en-US" sz="1400">
                          <a:effectLst/>
                        </a:rPr>
                        <a:t>Registration begins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455" marR="58455" marT="58455" marB="58455"/>
                </a:tc>
                <a:tc>
                  <a:txBody>
                    <a:bodyPr/>
                    <a:lstStyle/>
                    <a:p>
                      <a:pPr marL="0" marR="0" algn="ctr">
                        <a:lnSpc>
                          <a:spcPct val="107000"/>
                        </a:lnSpc>
                        <a:spcBef>
                          <a:spcPts val="0"/>
                        </a:spcBef>
                        <a:spcAft>
                          <a:spcPts val="0"/>
                        </a:spcAft>
                      </a:pPr>
                      <a:r>
                        <a:rPr lang="en-US" sz="1400" dirty="0">
                          <a:effectLst/>
                        </a:rPr>
                        <a:t>Mar 13, 2023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455" marR="58455" marT="58455" marB="58455"/>
                </a:tc>
                <a:tc>
                  <a:txBody>
                    <a:bodyPr/>
                    <a:lstStyle/>
                    <a:p>
                      <a:pPr marL="0" marR="0" algn="ctr">
                        <a:lnSpc>
                          <a:spcPct val="107000"/>
                        </a:lnSpc>
                        <a:spcBef>
                          <a:spcPts val="0"/>
                        </a:spcBef>
                        <a:spcAft>
                          <a:spcPts val="0"/>
                        </a:spcAft>
                      </a:pPr>
                      <a:r>
                        <a:rPr lang="en-US" sz="1400" dirty="0">
                          <a:effectLst/>
                        </a:rPr>
                        <a:t>Oct 2, 2023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455" marR="58455" marT="58455" marB="58455"/>
                </a:tc>
                <a:extLst>
                  <a:ext uri="{0D108BD9-81ED-4DB2-BD59-A6C34878D82A}">
                    <a16:rowId xmlns:a16="http://schemas.microsoft.com/office/drawing/2014/main" val="2011372664"/>
                  </a:ext>
                </a:extLst>
              </a:tr>
              <a:tr h="536471">
                <a:tc>
                  <a:txBody>
                    <a:bodyPr/>
                    <a:lstStyle/>
                    <a:p>
                      <a:pPr marL="0" marR="0">
                        <a:lnSpc>
                          <a:spcPct val="107000"/>
                        </a:lnSpc>
                        <a:spcBef>
                          <a:spcPts val="0"/>
                        </a:spcBef>
                        <a:spcAft>
                          <a:spcPts val="0"/>
                        </a:spcAft>
                      </a:pPr>
                      <a:r>
                        <a:rPr lang="en-US" sz="1400" dirty="0">
                          <a:effectLst/>
                        </a:rPr>
                        <a:t>Discipline faculty and instructors share course activities, assessments, and course shells for others to use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455" marR="58455" marT="58455" marB="58455"/>
                </a:tc>
                <a:tc>
                  <a:txBody>
                    <a:bodyPr/>
                    <a:lstStyle/>
                    <a:p>
                      <a:pPr marL="0" marR="0" algn="ctr">
                        <a:lnSpc>
                          <a:spcPct val="107000"/>
                        </a:lnSpc>
                        <a:spcBef>
                          <a:spcPts val="0"/>
                        </a:spcBef>
                        <a:spcAft>
                          <a:spcPts val="0"/>
                        </a:spcAft>
                      </a:pPr>
                      <a:r>
                        <a:rPr lang="en-US" sz="1400">
                          <a:effectLst/>
                        </a:rPr>
                        <a:t>Mar 31, 2023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455" marR="58455" marT="58455" marB="58455"/>
                </a:tc>
                <a:tc>
                  <a:txBody>
                    <a:bodyPr/>
                    <a:lstStyle/>
                    <a:p>
                      <a:pPr marL="0" marR="0" algn="ctr">
                        <a:lnSpc>
                          <a:spcPct val="107000"/>
                        </a:lnSpc>
                        <a:spcBef>
                          <a:spcPts val="0"/>
                        </a:spcBef>
                        <a:spcAft>
                          <a:spcPts val="0"/>
                        </a:spcAft>
                      </a:pPr>
                      <a:r>
                        <a:rPr lang="en-US" sz="1400" dirty="0">
                          <a:effectLst/>
                        </a:rPr>
                        <a:t>Nov 15, 2023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455" marR="58455" marT="58455" marB="58455"/>
                </a:tc>
                <a:extLst>
                  <a:ext uri="{0D108BD9-81ED-4DB2-BD59-A6C34878D82A}">
                    <a16:rowId xmlns:a16="http://schemas.microsoft.com/office/drawing/2014/main" val="3708614832"/>
                  </a:ext>
                </a:extLst>
              </a:tr>
            </a:tbl>
          </a:graphicData>
        </a:graphic>
      </p:graphicFrame>
    </p:spTree>
    <p:extLst>
      <p:ext uri="{BB962C8B-B14F-4D97-AF65-F5344CB8AC3E}">
        <p14:creationId xmlns:p14="http://schemas.microsoft.com/office/powerpoint/2010/main" val="1877936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BE7B8-2B49-B84B-B26E-D21EECF751DD}"/>
              </a:ext>
            </a:extLst>
          </p:cNvPr>
          <p:cNvSpPr>
            <a:spLocks noGrp="1"/>
          </p:cNvSpPr>
          <p:nvPr>
            <p:ph type="title"/>
          </p:nvPr>
        </p:nvSpPr>
        <p:spPr/>
        <p:txBody>
          <a:bodyPr>
            <a:normAutofit/>
          </a:bodyPr>
          <a:lstStyle/>
          <a:p>
            <a:r>
              <a:rPr lang="en-US" dirty="0"/>
              <a:t>Q &amp; A</a:t>
            </a:r>
          </a:p>
        </p:txBody>
      </p:sp>
      <p:sp>
        <p:nvSpPr>
          <p:cNvPr id="4" name="Content Placeholder 3">
            <a:extLst>
              <a:ext uri="{FF2B5EF4-FFF2-40B4-BE49-F238E27FC236}">
                <a16:creationId xmlns:a16="http://schemas.microsoft.com/office/drawing/2014/main" id="{06DB6590-C245-A240-EC93-ED481D19A060}"/>
              </a:ext>
            </a:extLst>
          </p:cNvPr>
          <p:cNvSpPr>
            <a:spLocks noGrp="1"/>
          </p:cNvSpPr>
          <p:nvPr>
            <p:ph idx="1"/>
          </p:nvPr>
        </p:nvSpPr>
        <p:spPr>
          <a:xfrm>
            <a:off x="628650" y="1098698"/>
            <a:ext cx="7886700" cy="3534025"/>
          </a:xfrm>
        </p:spPr>
        <p:txBody>
          <a:bodyPr vert="horz" lIns="91440" tIns="45720" rIns="91440" bIns="45720" rtlCol="0" anchor="t">
            <a:noAutofit/>
          </a:bodyPr>
          <a:lstStyle/>
          <a:p>
            <a:pPr marL="0" indent="0">
              <a:buNone/>
            </a:pPr>
            <a:r>
              <a:rPr lang="en-US" sz="1800" b="1" dirty="0">
                <a:latin typeface="Calibri" panose="020F0502020204030204" pitchFamily="34" charset="0"/>
                <a:ea typeface="Calibri" panose="020F0502020204030204" pitchFamily="34" charset="0"/>
              </a:rPr>
              <a:t>Will specific OER materials be listed when students register? </a:t>
            </a:r>
          </a:p>
          <a:p>
            <a:pPr marL="0" indent="0">
              <a:buNone/>
            </a:pPr>
            <a:r>
              <a:rPr lang="en-US" sz="1800" dirty="0">
                <a:latin typeface="Calibri"/>
                <a:ea typeface="Calibri" panose="020F0502020204030204" pitchFamily="34" charset="0"/>
              </a:rPr>
              <a:t>Courses using OER will be identified as Zero Textbook Cost, but will only list specific OER materials when students register if those materials will be used in all pooled sections.  If no specific materials are listed, instructors are free to use other OER materials. </a:t>
            </a:r>
          </a:p>
          <a:p>
            <a:pPr marL="0" indent="0">
              <a:buNone/>
            </a:pPr>
            <a:r>
              <a:rPr lang="en-US" sz="1800" b="1" dirty="0">
                <a:latin typeface="Calibri"/>
                <a:ea typeface="Calibri" panose="020F0502020204030204" pitchFamily="34" charset="0"/>
              </a:rPr>
              <a:t>If the state discipline faculty adopt an expensive textbook, can I substitute OER materials to save students money?  </a:t>
            </a:r>
          </a:p>
          <a:p>
            <a:pPr marL="0" indent="0">
              <a:buNone/>
            </a:pPr>
            <a:r>
              <a:rPr lang="en-US" sz="1800" dirty="0">
                <a:latin typeface="Calibri"/>
                <a:ea typeface="Calibri" panose="020F0502020204030204" pitchFamily="34" charset="0"/>
              </a:rPr>
              <a:t>No. According to federal guidelines, the materials listed when students register are the ones that need to be used in the class.  This keeps students from doing unnecessary prep work or having to return materials.  State discipline faculty weigh cost with other important factors when they select required materials. </a:t>
            </a:r>
            <a:endParaRPr lang="en-US" sz="1800" b="1" dirty="0">
              <a:latin typeface="Calibri" panose="020F0502020204030204" pitchFamily="34" charset="0"/>
            </a:endParaRPr>
          </a:p>
        </p:txBody>
      </p:sp>
      <p:sp>
        <p:nvSpPr>
          <p:cNvPr id="3" name="Slide Number Placeholder 2">
            <a:extLst>
              <a:ext uri="{FF2B5EF4-FFF2-40B4-BE49-F238E27FC236}">
                <a16:creationId xmlns:a16="http://schemas.microsoft.com/office/drawing/2014/main" id="{A136C066-CE31-1E45-4A56-A07C23CB4117}"/>
              </a:ext>
            </a:extLst>
          </p:cNvPr>
          <p:cNvSpPr>
            <a:spLocks noGrp="1"/>
          </p:cNvSpPr>
          <p:nvPr>
            <p:ph type="sldNum" sz="quarter" idx="12"/>
          </p:nvPr>
        </p:nvSpPr>
        <p:spPr/>
        <p:txBody>
          <a:bodyPr/>
          <a:lstStyle/>
          <a:p>
            <a:fld id="{3AF5B793-A8FE-CB4C-BEAD-E0D98F0CF84B}" type="slidenum">
              <a:rPr lang="en-US" smtClean="0"/>
              <a:t>18</a:t>
            </a:fld>
            <a:endParaRPr lang="en-US" dirty="0"/>
          </a:p>
        </p:txBody>
      </p:sp>
    </p:spTree>
    <p:extLst>
      <p:ext uri="{BB962C8B-B14F-4D97-AF65-F5344CB8AC3E}">
        <p14:creationId xmlns:p14="http://schemas.microsoft.com/office/powerpoint/2010/main" val="4198368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BE7B8-2B49-B84B-B26E-D21EECF751DD}"/>
              </a:ext>
            </a:extLst>
          </p:cNvPr>
          <p:cNvSpPr>
            <a:spLocks noGrp="1"/>
          </p:cNvSpPr>
          <p:nvPr>
            <p:ph type="title"/>
          </p:nvPr>
        </p:nvSpPr>
        <p:spPr/>
        <p:txBody>
          <a:bodyPr>
            <a:normAutofit/>
          </a:bodyPr>
          <a:lstStyle/>
          <a:p>
            <a:r>
              <a:rPr lang="en-US" dirty="0"/>
              <a:t>Q &amp; A continued</a:t>
            </a:r>
          </a:p>
        </p:txBody>
      </p:sp>
      <p:sp>
        <p:nvSpPr>
          <p:cNvPr id="4" name="Content Placeholder 3">
            <a:extLst>
              <a:ext uri="{FF2B5EF4-FFF2-40B4-BE49-F238E27FC236}">
                <a16:creationId xmlns:a16="http://schemas.microsoft.com/office/drawing/2014/main" id="{06DB6590-C245-A240-EC93-ED481D19A060}"/>
              </a:ext>
            </a:extLst>
          </p:cNvPr>
          <p:cNvSpPr>
            <a:spLocks noGrp="1"/>
          </p:cNvSpPr>
          <p:nvPr>
            <p:ph idx="1"/>
          </p:nvPr>
        </p:nvSpPr>
        <p:spPr>
          <a:xfrm>
            <a:off x="628650" y="1098698"/>
            <a:ext cx="7626350" cy="3534025"/>
          </a:xfrm>
        </p:spPr>
        <p:txBody>
          <a:bodyPr vert="horz" lIns="91440" tIns="45720" rIns="91440" bIns="45720" rtlCol="0" anchor="t">
            <a:noAutofit/>
          </a:bodyPr>
          <a:lstStyle/>
          <a:p>
            <a:pPr marL="0" indent="0">
              <a:buNone/>
            </a:pPr>
            <a:r>
              <a:rPr lang="en-US" sz="1800" b="1" dirty="0">
                <a:latin typeface="Calibri" panose="020F0502020204030204" pitchFamily="34" charset="0"/>
                <a:ea typeface="Calibri" panose="020F0502020204030204" pitchFamily="34" charset="0"/>
              </a:rPr>
              <a:t>Do I still need to select course materials for a course that has already gone through the Learning Design Academy?  </a:t>
            </a:r>
          </a:p>
          <a:p>
            <a:pPr marL="0" indent="0">
              <a:buNone/>
            </a:pPr>
            <a:r>
              <a:rPr lang="en-US" sz="1800" dirty="0">
                <a:latin typeface="Calibri"/>
                <a:ea typeface="Calibri" panose="020F0502020204030204" pitchFamily="34" charset="0"/>
              </a:rPr>
              <a:t>No.  Course materials were already selected as part of the Learning Design Academy. </a:t>
            </a:r>
          </a:p>
          <a:p>
            <a:pPr marL="0" indent="0">
              <a:buNone/>
            </a:pPr>
            <a:r>
              <a:rPr lang="en-US" sz="1800" b="1" dirty="0">
                <a:latin typeface="Calibri"/>
                <a:ea typeface="Calibri" panose="020F0502020204030204" pitchFamily="34" charset="0"/>
              </a:rPr>
              <a:t>Do instructors need to use a ready-to-teach course shell if one is available?</a:t>
            </a:r>
          </a:p>
          <a:p>
            <a:pPr marL="0" indent="0">
              <a:buNone/>
            </a:pPr>
            <a:r>
              <a:rPr lang="en-US" sz="1800" dirty="0">
                <a:latin typeface="Calibri"/>
                <a:ea typeface="Calibri" panose="020F0502020204030204" pitchFamily="34" charset="0"/>
              </a:rPr>
              <a:t>No. Ready-to-Teach course shells (and interim Ready-to-Teach course shells) are an optional resource for instructors. Pooled sections do need to use the common course materials (textbook, lab kit, etc.) that are listed when students register for the course.  OER and other required online materials may need to be copied from the Ready-to-Teach shell into the D2L shell for the teaching section.</a:t>
            </a:r>
            <a:endParaRPr lang="en-US" dirty="0">
              <a:latin typeface="Calibri"/>
            </a:endParaRPr>
          </a:p>
          <a:p>
            <a:pPr marL="0" indent="0">
              <a:buNone/>
            </a:pPr>
            <a:endParaRPr lang="en-US" sz="1800" b="1" dirty="0">
              <a:latin typeface="Calibri" panose="020F0502020204030204" pitchFamily="34" charset="0"/>
            </a:endParaRPr>
          </a:p>
        </p:txBody>
      </p:sp>
      <p:sp>
        <p:nvSpPr>
          <p:cNvPr id="3" name="Slide Number Placeholder 2">
            <a:extLst>
              <a:ext uri="{FF2B5EF4-FFF2-40B4-BE49-F238E27FC236}">
                <a16:creationId xmlns:a16="http://schemas.microsoft.com/office/drawing/2014/main" id="{A136C066-CE31-1E45-4A56-A07C23CB4117}"/>
              </a:ext>
            </a:extLst>
          </p:cNvPr>
          <p:cNvSpPr>
            <a:spLocks noGrp="1"/>
          </p:cNvSpPr>
          <p:nvPr>
            <p:ph type="sldNum" sz="quarter" idx="12"/>
          </p:nvPr>
        </p:nvSpPr>
        <p:spPr/>
        <p:txBody>
          <a:bodyPr/>
          <a:lstStyle/>
          <a:p>
            <a:fld id="{3AF5B793-A8FE-CB4C-BEAD-E0D98F0CF84B}" type="slidenum">
              <a:rPr lang="en-US" smtClean="0"/>
              <a:t>19</a:t>
            </a:fld>
            <a:endParaRPr lang="en-US" dirty="0"/>
          </a:p>
        </p:txBody>
      </p:sp>
    </p:spTree>
    <p:extLst>
      <p:ext uri="{BB962C8B-B14F-4D97-AF65-F5344CB8AC3E}">
        <p14:creationId xmlns:p14="http://schemas.microsoft.com/office/powerpoint/2010/main" val="3388955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Colorado Online @ Consortium Model Goals</a:t>
            </a:r>
          </a:p>
        </p:txBody>
      </p:sp>
      <p:sp>
        <p:nvSpPr>
          <p:cNvPr id="4" name="Slide Number Placeholder 3"/>
          <p:cNvSpPr>
            <a:spLocks noGrp="1"/>
          </p:cNvSpPr>
          <p:nvPr>
            <p:ph type="sldNum" sz="quarter" idx="12"/>
          </p:nvPr>
        </p:nvSpPr>
        <p:spPr/>
        <p:txBody>
          <a:bodyPr/>
          <a:lstStyle/>
          <a:p>
            <a:fld id="{3AF5B793-A8FE-CB4C-BEAD-E0D98F0CF84B}" type="slidenum">
              <a:rPr lang="en-US"/>
              <a:pPr/>
              <a:t>2</a:t>
            </a:fld>
            <a:endParaRPr lang="en-US"/>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815634756"/>
              </p:ext>
            </p:extLst>
          </p:nvPr>
        </p:nvGraphicFramePr>
        <p:xfrm>
          <a:off x="738786" y="1106343"/>
          <a:ext cx="7648259" cy="3544380"/>
        </p:xfrm>
        <a:graphic>
          <a:graphicData uri="http://schemas.openxmlformats.org/drawingml/2006/table">
            <a:tbl>
              <a:tblPr firstRow="1" bandRow="1">
                <a:tableStyleId>{5C22544A-7EE6-4342-B048-85BDC9FD1C3A}</a:tableStyleId>
              </a:tblPr>
              <a:tblGrid>
                <a:gridCol w="3090779">
                  <a:extLst>
                    <a:ext uri="{9D8B030D-6E8A-4147-A177-3AD203B41FA5}">
                      <a16:colId xmlns:a16="http://schemas.microsoft.com/office/drawing/2014/main" val="20000"/>
                    </a:ext>
                  </a:extLst>
                </a:gridCol>
                <a:gridCol w="4557480">
                  <a:extLst>
                    <a:ext uri="{9D8B030D-6E8A-4147-A177-3AD203B41FA5}">
                      <a16:colId xmlns:a16="http://schemas.microsoft.com/office/drawing/2014/main" val="20001"/>
                    </a:ext>
                  </a:extLst>
                </a:gridCol>
              </a:tblGrid>
              <a:tr h="318504">
                <a:tc>
                  <a:txBody>
                    <a:bodyPr/>
                    <a:lstStyle/>
                    <a:p>
                      <a:r>
                        <a:rPr lang="en-US" sz="1400" dirty="0">
                          <a:latin typeface="Helvetica Neue"/>
                          <a:cs typeface="Helvetica Neue"/>
                        </a:rPr>
                        <a:t>Rationale</a:t>
                      </a:r>
                    </a:p>
                  </a:txBody>
                  <a:tcPr marL="72456" marR="72456" marT="36228" marB="36228"/>
                </a:tc>
                <a:tc>
                  <a:txBody>
                    <a:bodyPr/>
                    <a:lstStyle/>
                    <a:p>
                      <a:r>
                        <a:rPr lang="en-US" sz="1400" dirty="0">
                          <a:latin typeface="Helvetica Neue"/>
                          <a:cs typeface="Helvetica Neue"/>
                        </a:rPr>
                        <a:t>Goals</a:t>
                      </a:r>
                    </a:p>
                  </a:txBody>
                  <a:tcPr marL="72456" marR="72456" marT="36228" marB="36228"/>
                </a:tc>
                <a:extLst>
                  <a:ext uri="{0D108BD9-81ED-4DB2-BD59-A6C34878D82A}">
                    <a16:rowId xmlns:a16="http://schemas.microsoft.com/office/drawing/2014/main" val="10000"/>
                  </a:ext>
                </a:extLst>
              </a:tr>
              <a:tr h="522674">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dirty="0">
                          <a:latin typeface="Helvetica Neue"/>
                          <a:cs typeface="Helvetica Neue"/>
                        </a:rPr>
                        <a:t>Meet student needs</a:t>
                      </a:r>
                    </a:p>
                  </a:txBody>
                  <a:tcPr marL="72456" marR="72456" marT="36228" marB="36228"/>
                </a:tc>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highlight>
                            <a:srgbClr val="FFFF00"/>
                          </a:highlight>
                          <a:latin typeface="Helvetica Neue"/>
                          <a:cs typeface="Helvetica Neue"/>
                        </a:rPr>
                        <a:t>Ensure equity of access &amp; success</a:t>
                      </a:r>
                    </a:p>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highlight>
                            <a:srgbClr val="FFFF00"/>
                          </a:highlight>
                          <a:latin typeface="Helvetica Neue"/>
                          <a:cs typeface="Helvetica Neue"/>
                        </a:rPr>
                        <a:t>Improve ease</a:t>
                      </a:r>
                      <a:r>
                        <a:rPr lang="en-US" sz="1400" baseline="0">
                          <a:highlight>
                            <a:srgbClr val="FFFF00"/>
                          </a:highlight>
                          <a:latin typeface="Helvetica Neue"/>
                          <a:cs typeface="Helvetica Neue"/>
                        </a:rPr>
                        <a:t> of use for students</a:t>
                      </a:r>
                      <a:endParaRPr lang="en-US" sz="1400">
                        <a:highlight>
                          <a:srgbClr val="FFFF00"/>
                        </a:highlight>
                        <a:latin typeface="Helvetica Neue"/>
                        <a:cs typeface="Helvetica Neue"/>
                      </a:endParaRPr>
                    </a:p>
                  </a:txBody>
                  <a:tcPr marL="72456" marR="72456" marT="36228" marB="36228"/>
                </a:tc>
                <a:extLst>
                  <a:ext uri="{0D108BD9-81ED-4DB2-BD59-A6C34878D82A}">
                    <a16:rowId xmlns:a16="http://schemas.microsoft.com/office/drawing/2014/main" val="10001"/>
                  </a:ext>
                </a:extLst>
              </a:tr>
              <a:tr h="522674">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dirty="0">
                          <a:latin typeface="Helvetica Neue"/>
                          <a:cs typeface="Helvetica Neue"/>
                        </a:rPr>
                        <a:t>Compliance with accreditation criteria</a:t>
                      </a:r>
                    </a:p>
                  </a:txBody>
                  <a:tcPr marL="72456" marR="72456" marT="36228" marB="36228"/>
                </a:tc>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highlight>
                            <a:srgbClr val="FFFF00"/>
                          </a:highlight>
                          <a:latin typeface="Helvetica Neue"/>
                          <a:cs typeface="Helvetica Neue"/>
                        </a:rPr>
                        <a:t>College oversight, improve efficiency, leverage existing state online investments</a:t>
                      </a:r>
                    </a:p>
                  </a:txBody>
                  <a:tcPr marL="72456" marR="72456" marT="36228" marB="36228"/>
                </a:tc>
                <a:extLst>
                  <a:ext uri="{0D108BD9-81ED-4DB2-BD59-A6C34878D82A}">
                    <a16:rowId xmlns:a16="http://schemas.microsoft.com/office/drawing/2014/main" val="10002"/>
                  </a:ext>
                </a:extLst>
              </a:tr>
              <a:tr h="931012">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dirty="0">
                          <a:latin typeface="Helvetica Neue"/>
                          <a:cs typeface="Helvetica Neue"/>
                        </a:rPr>
                        <a:t>Growing student demand for online learning</a:t>
                      </a:r>
                    </a:p>
                  </a:txBody>
                  <a:tcPr marL="72456" marR="72456" marT="36228" marB="36228"/>
                </a:tc>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dirty="0">
                          <a:latin typeface="Helvetica Neue"/>
                          <a:cs typeface="Helvetica Neue"/>
                        </a:rPr>
                        <a:t>Increase capacity, grow enrollment</a:t>
                      </a:r>
                    </a:p>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dirty="0">
                          <a:latin typeface="Helvetica Neue"/>
                          <a:cs typeface="Helvetica Neue"/>
                        </a:rPr>
                        <a:t>Offer more fully online programs</a:t>
                      </a:r>
                    </a:p>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dirty="0">
                          <a:latin typeface="Helvetica Neue"/>
                          <a:cs typeface="Helvetica Neue"/>
                        </a:rPr>
                        <a:t>Increase workforce &amp;</a:t>
                      </a:r>
                      <a:r>
                        <a:rPr lang="en-US" sz="1400" baseline="0" dirty="0">
                          <a:latin typeface="Helvetica Neue"/>
                          <a:cs typeface="Helvetica Neue"/>
                        </a:rPr>
                        <a:t> noncredit options</a:t>
                      </a:r>
                    </a:p>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dirty="0">
                          <a:latin typeface="Helvetica Neue"/>
                          <a:cs typeface="Helvetica Neue"/>
                        </a:rPr>
                        <a:t>Attract new markets</a:t>
                      </a:r>
                    </a:p>
                  </a:txBody>
                  <a:tcPr marL="72456" marR="72456" marT="36228" marB="36228"/>
                </a:tc>
                <a:extLst>
                  <a:ext uri="{0D108BD9-81ED-4DB2-BD59-A6C34878D82A}">
                    <a16:rowId xmlns:a16="http://schemas.microsoft.com/office/drawing/2014/main" val="10003"/>
                  </a:ext>
                </a:extLst>
              </a:tr>
              <a:tr h="931012">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latin typeface="Helvetica Neue"/>
                          <a:cs typeface="Helvetica Neue"/>
                        </a:rPr>
                        <a:t>Economic ability to serve current &amp; future students</a:t>
                      </a:r>
                    </a:p>
                  </a:txBody>
                  <a:tcPr marL="72456" marR="72456" marT="36228" marB="36228"/>
                </a:tc>
                <a:tc>
                  <a:txBody>
                    <a:bodyPr/>
                    <a:lstStyle/>
                    <a:p>
                      <a:pPr marL="285750" indent="-285750">
                        <a:buFont typeface="Arial"/>
                        <a:buChar char="•"/>
                      </a:pPr>
                      <a:r>
                        <a:rPr lang="en-US" sz="1400" dirty="0">
                          <a:latin typeface="Helvetica Neue"/>
                          <a:cs typeface="Helvetica Neue"/>
                        </a:rPr>
                        <a:t>Reduce internal competition, become more competitive externally</a:t>
                      </a:r>
                    </a:p>
                    <a:p>
                      <a:pPr marL="285750" indent="-285750">
                        <a:buFont typeface="Arial"/>
                        <a:buChar char="•"/>
                      </a:pPr>
                      <a:r>
                        <a:rPr lang="en-US" sz="1400" dirty="0">
                          <a:latin typeface="Helvetica Neue"/>
                          <a:cs typeface="Helvetica Neue"/>
                        </a:rPr>
                        <a:t>Increase revenue, Improve use of resources at a lower cost to students</a:t>
                      </a:r>
                    </a:p>
                  </a:txBody>
                  <a:tcPr marL="72456" marR="72456" marT="36228" marB="36228"/>
                </a:tc>
                <a:extLst>
                  <a:ext uri="{0D108BD9-81ED-4DB2-BD59-A6C34878D82A}">
                    <a16:rowId xmlns:a16="http://schemas.microsoft.com/office/drawing/2014/main" val="10004"/>
                  </a:ext>
                </a:extLst>
              </a:tr>
              <a:tr h="318504">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latin typeface="Helvetica Neue"/>
                          <a:cs typeface="Helvetica Neue"/>
                        </a:rPr>
                        <a:t>Support existing CCCS efforts</a:t>
                      </a:r>
                    </a:p>
                  </a:txBody>
                  <a:tcPr marL="72456" marR="72456" marT="36228" marB="36228"/>
                </a:tc>
                <a:tc>
                  <a:txBody>
                    <a:bodyPr/>
                    <a:lstStyle/>
                    <a:p>
                      <a:pPr marL="285750" indent="-285750">
                        <a:buFont typeface="Arial"/>
                        <a:buChar char="•"/>
                      </a:pPr>
                      <a:r>
                        <a:rPr lang="en-US" sz="1400" dirty="0">
                          <a:latin typeface="Helvetica Neue"/>
                          <a:cs typeface="Helvetica Neue"/>
                        </a:rPr>
                        <a:t>Expand opportunities via technology</a:t>
                      </a:r>
                    </a:p>
                  </a:txBody>
                  <a:tcPr marL="72456" marR="72456" marT="36228" marB="36228"/>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41813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49" y="218317"/>
            <a:ext cx="7886699" cy="699516"/>
          </a:xfrm>
        </p:spPr>
        <p:txBody>
          <a:bodyPr vert="horz" lIns="91440" tIns="45720" rIns="91440" bIns="45720" rtlCol="0" anchor="b">
            <a:normAutofit/>
          </a:bodyPr>
          <a:lstStyle/>
          <a:p>
            <a:pPr defTabSz="914400"/>
            <a:r>
              <a:rPr lang="en-US" b="1" dirty="0">
                <a:latin typeface="Helvetica Neue Medium"/>
              </a:rPr>
              <a:t>Where? </a:t>
            </a:r>
            <a:r>
              <a:rPr lang="en-US" dirty="0">
                <a:latin typeface="Helvetica Neue Medium"/>
                <a:hlinkClick r:id="rId3"/>
              </a:rPr>
              <a:t>Common course materials</a:t>
            </a:r>
            <a:r>
              <a:rPr lang="en-US" dirty="0">
                <a:latin typeface="Helvetica Neue Medium"/>
              </a:rPr>
              <a:t> nomination form</a:t>
            </a:r>
          </a:p>
        </p:txBody>
      </p:sp>
      <p:sp>
        <p:nvSpPr>
          <p:cNvPr id="3" name="Content Placeholder 2"/>
          <p:cNvSpPr>
            <a:spLocks noGrp="1"/>
          </p:cNvSpPr>
          <p:nvPr>
            <p:ph idx="1"/>
          </p:nvPr>
        </p:nvSpPr>
        <p:spPr>
          <a:xfrm>
            <a:off x="628650" y="1001794"/>
            <a:ext cx="7191048" cy="1022498"/>
          </a:xfrm>
        </p:spPr>
        <p:txBody>
          <a:bodyPr vert="horz" lIns="91440" tIns="45720" rIns="91440" bIns="45720" rtlCol="0" anchor="t">
            <a:normAutofit/>
          </a:bodyPr>
          <a:lstStyle/>
          <a:p>
            <a:pPr marL="0" indent="0" defTabSz="914400">
              <a:lnSpc>
                <a:spcPct val="90000"/>
              </a:lnSpc>
              <a:spcBef>
                <a:spcPts val="1000"/>
              </a:spcBef>
              <a:buNone/>
            </a:pPr>
            <a:r>
              <a:rPr lang="en-US" sz="1600" dirty="0">
                <a:solidFill>
                  <a:schemeClr val="tx1"/>
                </a:solidFill>
                <a:latin typeface="+mn-lt"/>
                <a:ea typeface="+mn-ea"/>
                <a:cs typeface="+mn-cs"/>
              </a:rPr>
              <a:t>One nomination per course per college (</a:t>
            </a:r>
            <a:r>
              <a:rPr lang="en-US" sz="1600" dirty="0">
                <a:solidFill>
                  <a:schemeClr val="tx1"/>
                </a:solidFill>
                <a:latin typeface="+mn-lt"/>
                <a:ea typeface="+mn-ea"/>
                <a:cs typeface="+mn-cs"/>
                <a:hlinkClick r:id="rId4"/>
              </a:rPr>
              <a:t>https</a:t>
            </a:r>
            <a:r>
              <a:rPr lang="en-US" sz="1600" kern="1200" dirty="0">
                <a:solidFill>
                  <a:schemeClr val="tx1"/>
                </a:solidFill>
                <a:latin typeface="+mn-lt"/>
                <a:ea typeface="+mn-ea"/>
                <a:cs typeface="+mn-cs"/>
                <a:hlinkClick r:id="rId4"/>
              </a:rPr>
              <a:t>://forms.office.com/r/dYyc6HeGGB</a:t>
            </a:r>
            <a:r>
              <a:rPr lang="en-US" sz="1600" dirty="0">
                <a:solidFill>
                  <a:schemeClr val="tx1"/>
                </a:solidFill>
                <a:latin typeface="+mn-lt"/>
                <a:ea typeface="+mn-ea"/>
                <a:cs typeface="+mn-cs"/>
              </a:rPr>
              <a:t>). Deadline extended to January 23.</a:t>
            </a:r>
            <a:endParaRPr lang="en-US" sz="1600" kern="1200" dirty="0">
              <a:solidFill>
                <a:schemeClr val="tx1"/>
              </a:solidFill>
              <a:latin typeface="+mn-lt"/>
              <a:ea typeface="+mn-ea"/>
              <a:cs typeface="+mn-cs"/>
            </a:endParaRPr>
          </a:p>
        </p:txBody>
      </p:sp>
      <p:pic>
        <p:nvPicPr>
          <p:cNvPr id="5" name="Picture 5" descr="Graphical user interface, text, application&#10;&#10;Description automatically generated">
            <a:extLst>
              <a:ext uri="{FF2B5EF4-FFF2-40B4-BE49-F238E27FC236}">
                <a16:creationId xmlns:a16="http://schemas.microsoft.com/office/drawing/2014/main" id="{0C0D3149-499B-0CE5-A3DF-9BCD0016D36D}"/>
              </a:ext>
            </a:extLst>
          </p:cNvPr>
          <p:cNvPicPr>
            <a:picLocks noChangeAspect="1"/>
          </p:cNvPicPr>
          <p:nvPr/>
        </p:nvPicPr>
        <p:blipFill>
          <a:blip r:embed="rId5"/>
          <a:stretch>
            <a:fillRect/>
          </a:stretch>
        </p:blipFill>
        <p:spPr>
          <a:xfrm>
            <a:off x="3878318" y="1401399"/>
            <a:ext cx="3792916" cy="2133515"/>
          </a:xfrm>
          <a:prstGeom prst="rect">
            <a:avLst/>
          </a:prstGeom>
        </p:spPr>
      </p:pic>
      <p:sp>
        <p:nvSpPr>
          <p:cNvPr id="4" name="Slide Number Placeholder 3"/>
          <p:cNvSpPr>
            <a:spLocks noGrp="1"/>
          </p:cNvSpPr>
          <p:nvPr>
            <p:ph type="sldNum" sz="quarter" idx="12"/>
          </p:nvPr>
        </p:nvSpPr>
        <p:spPr>
          <a:xfrm>
            <a:off x="6457950" y="4767262"/>
            <a:ext cx="2057400" cy="273844"/>
          </a:xfrm>
        </p:spPr>
        <p:txBody>
          <a:bodyPr vert="horz" lIns="91440" tIns="45720" rIns="91440" bIns="45720" rtlCol="0" anchor="ctr">
            <a:normAutofit/>
          </a:bodyPr>
          <a:lstStyle/>
          <a:p>
            <a:pPr defTabSz="914400">
              <a:lnSpc>
                <a:spcPct val="90000"/>
              </a:lnSpc>
              <a:spcAft>
                <a:spcPts val="600"/>
              </a:spcAft>
            </a:pPr>
            <a:fld id="{3AF5B793-A8FE-CB4C-BEAD-E0D98F0CF84B}" type="slidenum">
              <a:rPr lang="en-US" sz="1200" smtClean="0">
                <a:solidFill>
                  <a:schemeClr val="tx1">
                    <a:tint val="75000"/>
                  </a:schemeClr>
                </a:solidFill>
                <a:latin typeface="+mn-lt"/>
                <a:ea typeface="+mn-ea"/>
                <a:cs typeface="+mn-cs"/>
              </a:rPr>
              <a:pPr defTabSz="914400">
                <a:lnSpc>
                  <a:spcPct val="90000"/>
                </a:lnSpc>
                <a:spcAft>
                  <a:spcPts val="600"/>
                </a:spcAft>
              </a:pPr>
              <a:t>20</a:t>
            </a:fld>
            <a:endParaRPr lang="en-US" sz="1200">
              <a:solidFill>
                <a:schemeClr val="tx1">
                  <a:tint val="75000"/>
                </a:schemeClr>
              </a:solidFill>
              <a:latin typeface="+mn-lt"/>
              <a:ea typeface="+mn-ea"/>
              <a:cs typeface="+mn-cs"/>
            </a:endParaRPr>
          </a:p>
        </p:txBody>
      </p:sp>
      <p:sp>
        <p:nvSpPr>
          <p:cNvPr id="6" name="Content Placeholder 2">
            <a:extLst>
              <a:ext uri="{FF2B5EF4-FFF2-40B4-BE49-F238E27FC236}">
                <a16:creationId xmlns:a16="http://schemas.microsoft.com/office/drawing/2014/main" id="{22FC51B7-31B1-E4A0-3EAB-AC72FF7192A7}"/>
              </a:ext>
            </a:extLst>
          </p:cNvPr>
          <p:cNvSpPr txBox="1">
            <a:spLocks/>
          </p:cNvSpPr>
          <p:nvPr/>
        </p:nvSpPr>
        <p:spPr>
          <a:xfrm>
            <a:off x="628652" y="3801330"/>
            <a:ext cx="7886696" cy="699516"/>
          </a:xfrm>
          <a:prstGeom prst="rect">
            <a:avLst/>
          </a:prstGeom>
        </p:spPr>
        <p:txBody>
          <a:bodyPr vert="horz" lIns="91440" tIns="45720" rIns="91440" bIns="45720" rtlCol="0" anchor="t">
            <a:normAutofit/>
          </a:bodyPr>
          <a:lstStyle>
            <a:lvl1pPr marL="171450" indent="-171450" algn="l" defTabSz="685800" rtl="0" eaLnBrk="1" latinLnBrk="0" hangingPunct="1">
              <a:lnSpc>
                <a:spcPct val="100000"/>
              </a:lnSpc>
              <a:spcBef>
                <a:spcPts val="600"/>
              </a:spcBef>
              <a:spcAft>
                <a:spcPts val="600"/>
              </a:spcAft>
              <a:buFont typeface="Arial"/>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514350" indent="-171450" algn="l" defTabSz="685800" rtl="0" eaLnBrk="1" latinLnBrk="0" hangingPunct="1">
              <a:lnSpc>
                <a:spcPct val="100000"/>
              </a:lnSpc>
              <a:spcBef>
                <a:spcPts val="300"/>
              </a:spcBef>
              <a:spcAft>
                <a:spcPts val="300"/>
              </a:spcAft>
              <a:buFont typeface="Arial"/>
              <a:buChar char="•"/>
              <a:defRPr sz="17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857250" indent="-171450" algn="l" defTabSz="685800" rtl="0" eaLnBrk="1" latinLnBrk="0" hangingPunct="1">
              <a:lnSpc>
                <a:spcPct val="100000"/>
              </a:lnSpc>
              <a:spcBef>
                <a:spcPts val="600"/>
              </a:spcBef>
              <a:spcAft>
                <a:spcPts val="600"/>
              </a:spcAft>
              <a:buFont typeface="Arial"/>
              <a:buChar char="•"/>
              <a:defRPr sz="145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200150" indent="-171450" algn="l" defTabSz="685800" rtl="0" eaLnBrk="1" latinLnBrk="0" hangingPunct="1">
              <a:lnSpc>
                <a:spcPct val="100000"/>
              </a:lnSpc>
              <a:spcBef>
                <a:spcPts val="600"/>
              </a:spcBef>
              <a:spcAft>
                <a:spcPts val="600"/>
              </a:spcAft>
              <a:buFont typeface="Arial"/>
              <a:buChar char="•"/>
              <a:defRPr sz="13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1543050" indent="-171450" algn="l" defTabSz="685800" rtl="0" eaLnBrk="1" latinLnBrk="0" hangingPunct="1">
              <a:lnSpc>
                <a:spcPct val="100000"/>
              </a:lnSpc>
              <a:spcBef>
                <a:spcPts val="600"/>
              </a:spcBef>
              <a:spcAft>
                <a:spcPts val="600"/>
              </a:spcAft>
              <a:buFont typeface="Arial"/>
              <a:buChar char="•"/>
              <a:defRPr sz="13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defTabSz="914400">
              <a:lnSpc>
                <a:spcPct val="90000"/>
              </a:lnSpc>
              <a:spcBef>
                <a:spcPts val="1000"/>
              </a:spcBef>
              <a:buFont typeface="Arial"/>
              <a:buNone/>
            </a:pPr>
            <a:r>
              <a:rPr lang="en-US" sz="1600" dirty="0">
                <a:solidFill>
                  <a:schemeClr val="tx1"/>
                </a:solidFill>
                <a:latin typeface="+mn-lt"/>
                <a:ea typeface="+mn-ea"/>
                <a:cs typeface="+mn-cs"/>
              </a:rPr>
              <a:t>Nominations will be sent to State Discipline Chairs on January 26, along with a link to submit the required materials selected for each course.</a:t>
            </a:r>
          </a:p>
        </p:txBody>
      </p:sp>
    </p:spTree>
    <p:extLst>
      <p:ext uri="{BB962C8B-B14F-4D97-AF65-F5344CB8AC3E}">
        <p14:creationId xmlns:p14="http://schemas.microsoft.com/office/powerpoint/2010/main" val="4142879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003B7-F139-8612-8142-FE5C89596FA3}"/>
              </a:ext>
            </a:extLst>
          </p:cNvPr>
          <p:cNvSpPr>
            <a:spLocks noGrp="1"/>
          </p:cNvSpPr>
          <p:nvPr>
            <p:ph type="title"/>
          </p:nvPr>
        </p:nvSpPr>
        <p:spPr/>
        <p:txBody>
          <a:bodyPr>
            <a:normAutofit/>
          </a:bodyPr>
          <a:lstStyle/>
          <a:p>
            <a:r>
              <a:rPr lang="en-US" dirty="0"/>
              <a:t>Approach to Transitioning Instruction to Colleges</a:t>
            </a:r>
          </a:p>
        </p:txBody>
      </p:sp>
      <p:sp>
        <p:nvSpPr>
          <p:cNvPr id="4" name="Content Placeholder 3">
            <a:extLst>
              <a:ext uri="{FF2B5EF4-FFF2-40B4-BE49-F238E27FC236}">
                <a16:creationId xmlns:a16="http://schemas.microsoft.com/office/drawing/2014/main" id="{BEE70EDD-E92F-8628-16E6-657BF7F9EB97}"/>
              </a:ext>
            </a:extLst>
          </p:cNvPr>
          <p:cNvSpPr>
            <a:spLocks noGrp="1"/>
          </p:cNvSpPr>
          <p:nvPr>
            <p:ph idx="1"/>
          </p:nvPr>
        </p:nvSpPr>
        <p:spPr>
          <a:xfrm>
            <a:off x="628649" y="1098698"/>
            <a:ext cx="8323249" cy="3534025"/>
          </a:xfrm>
        </p:spPr>
        <p:txBody>
          <a:bodyPr/>
          <a:lstStyle/>
          <a:p>
            <a:r>
              <a:rPr lang="en-US" dirty="0"/>
              <a:t>Phased approach through Fall 2024</a:t>
            </a:r>
          </a:p>
          <a:p>
            <a:r>
              <a:rPr lang="en-US" dirty="0"/>
              <a:t>Transfer existing online courses first</a:t>
            </a:r>
          </a:p>
          <a:p>
            <a:pPr lvl="1"/>
            <a:r>
              <a:rPr lang="en-US" dirty="0"/>
              <a:t>Start with very small number of courses </a:t>
            </a:r>
          </a:p>
          <a:p>
            <a:pPr lvl="1"/>
            <a:r>
              <a:rPr lang="en-US" dirty="0"/>
              <a:t>Expand as we develop, test, and improve processes</a:t>
            </a:r>
          </a:p>
          <a:p>
            <a:r>
              <a:rPr lang="en-US" dirty="0"/>
              <a:t>Manage enrollment across the system</a:t>
            </a:r>
          </a:p>
          <a:p>
            <a:pPr lvl="1"/>
            <a:r>
              <a:rPr lang="en-US" dirty="0"/>
              <a:t>Greater selection of course sections than available through individual colleges</a:t>
            </a:r>
          </a:p>
          <a:p>
            <a:pPr lvl="1"/>
            <a:r>
              <a:rPr lang="en-US" dirty="0"/>
              <a:t>Fewer low-enrolled / canceled courses</a:t>
            </a:r>
          </a:p>
          <a:p>
            <a:r>
              <a:rPr lang="en-US" dirty="0"/>
              <a:t>Improve efficiencies / net revenue to colleges and system</a:t>
            </a:r>
          </a:p>
          <a:p>
            <a:r>
              <a:rPr lang="en-US" dirty="0"/>
              <a:t>More consistent support services across colleges</a:t>
            </a:r>
          </a:p>
          <a:p>
            <a:endParaRPr lang="en-US" dirty="0"/>
          </a:p>
        </p:txBody>
      </p:sp>
      <p:sp>
        <p:nvSpPr>
          <p:cNvPr id="3" name="Slide Number Placeholder 2">
            <a:extLst>
              <a:ext uri="{FF2B5EF4-FFF2-40B4-BE49-F238E27FC236}">
                <a16:creationId xmlns:a16="http://schemas.microsoft.com/office/drawing/2014/main" id="{7F9C1847-3EF0-EDB8-1247-16E51B7F9A13}"/>
              </a:ext>
            </a:extLst>
          </p:cNvPr>
          <p:cNvSpPr>
            <a:spLocks noGrp="1"/>
          </p:cNvSpPr>
          <p:nvPr>
            <p:ph type="sldNum" sz="quarter" idx="12"/>
          </p:nvPr>
        </p:nvSpPr>
        <p:spPr/>
        <p:txBody>
          <a:bodyPr/>
          <a:lstStyle/>
          <a:p>
            <a:fld id="{3AF5B793-A8FE-CB4C-BEAD-E0D98F0CF84B}" type="slidenum">
              <a:rPr lang="en-US" smtClean="0"/>
              <a:t>3</a:t>
            </a:fld>
            <a:endParaRPr lang="en-US"/>
          </a:p>
        </p:txBody>
      </p:sp>
    </p:spTree>
    <p:extLst>
      <p:ext uri="{BB962C8B-B14F-4D97-AF65-F5344CB8AC3E}">
        <p14:creationId xmlns:p14="http://schemas.microsoft.com/office/powerpoint/2010/main" val="2877483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Priorities</a:t>
            </a:r>
          </a:p>
        </p:txBody>
      </p:sp>
      <p:sp>
        <p:nvSpPr>
          <p:cNvPr id="4" name="Slide Number Placeholder 3"/>
          <p:cNvSpPr>
            <a:spLocks noGrp="1"/>
          </p:cNvSpPr>
          <p:nvPr>
            <p:ph type="sldNum" sz="quarter" idx="12"/>
          </p:nvPr>
        </p:nvSpPr>
        <p:spPr/>
        <p:txBody>
          <a:bodyPr/>
          <a:lstStyle/>
          <a:p>
            <a:fld id="{3AF5B793-A8FE-CB4C-BEAD-E0D98F0CF84B}" type="slidenum">
              <a:rPr lang="en-US" smtClean="0"/>
              <a:t>4</a:t>
            </a:fld>
            <a:endParaRPr lang="en-US"/>
          </a:p>
        </p:txBody>
      </p:sp>
      <p:sp>
        <p:nvSpPr>
          <p:cNvPr id="6" name="Content Placeholder 5"/>
          <p:cNvSpPr>
            <a:spLocks noGrp="1"/>
          </p:cNvSpPr>
          <p:nvPr>
            <p:ph idx="1"/>
          </p:nvPr>
        </p:nvSpPr>
        <p:spPr>
          <a:xfrm>
            <a:off x="628649" y="1098698"/>
            <a:ext cx="8073289" cy="3534025"/>
          </a:xfrm>
        </p:spPr>
        <p:txBody>
          <a:bodyPr vert="horz" lIns="91440" tIns="45720" rIns="91440" bIns="45720" rtlCol="0" anchor="t">
            <a:noAutofit/>
          </a:bodyPr>
          <a:lstStyle/>
          <a:p>
            <a:r>
              <a:rPr lang="en-US" sz="1800" dirty="0"/>
              <a:t>Maintain current level of course quality during transition – includes accessibility – plan for long term improvements</a:t>
            </a:r>
          </a:p>
          <a:p>
            <a:r>
              <a:rPr lang="en-US" sz="1800" dirty="0"/>
              <a:t>Ensure that students who enroll in Colorado Online @ pooled sections know the cost of their course materials when they register</a:t>
            </a:r>
          </a:p>
          <a:p>
            <a:r>
              <a:rPr lang="en-US" sz="1800" dirty="0"/>
              <a:t>Invite broad faculty input and collaboration on selection of course materials</a:t>
            </a:r>
          </a:p>
          <a:p>
            <a:pPr lvl="1"/>
            <a:r>
              <a:rPr lang="en-US" sz="1500" dirty="0"/>
              <a:t>Conversations coordinated by SDCs</a:t>
            </a:r>
          </a:p>
          <a:p>
            <a:pPr lvl="1"/>
            <a:r>
              <a:rPr lang="en-US" sz="1500" dirty="0"/>
              <a:t>Decision by consensus or vote (1 per college, SDC as tiebreaker)</a:t>
            </a:r>
          </a:p>
          <a:p>
            <a:r>
              <a:rPr lang="en-US" sz="1800" dirty="0"/>
              <a:t>Provide customizable instructor resources that align with the required material</a:t>
            </a:r>
          </a:p>
          <a:p>
            <a:endParaRPr lang="en-US" sz="1500" dirty="0">
              <a:latin typeface="Helvetica Neue"/>
            </a:endParaRPr>
          </a:p>
          <a:p>
            <a:pPr lvl="1"/>
            <a:endParaRPr lang="en-US" sz="1400" dirty="0">
              <a:latin typeface="Helvetica Neue"/>
            </a:endParaRPr>
          </a:p>
          <a:p>
            <a:pPr lvl="1"/>
            <a:endParaRPr lang="en-US" dirty="0">
              <a:latin typeface="Helvetica Neue"/>
              <a:cs typeface="Helvetica Neue"/>
            </a:endParaRPr>
          </a:p>
        </p:txBody>
      </p:sp>
    </p:spTree>
    <p:extLst>
      <p:ext uri="{BB962C8B-B14F-4D97-AF65-F5344CB8AC3E}">
        <p14:creationId xmlns:p14="http://schemas.microsoft.com/office/powerpoint/2010/main" val="2876894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BC892-BEA1-8938-618F-D81AEDB86CB3}"/>
              </a:ext>
            </a:extLst>
          </p:cNvPr>
          <p:cNvSpPr>
            <a:spLocks noGrp="1"/>
          </p:cNvSpPr>
          <p:nvPr>
            <p:ph type="title"/>
          </p:nvPr>
        </p:nvSpPr>
        <p:spPr/>
        <p:txBody>
          <a:bodyPr/>
          <a:lstStyle/>
          <a:p>
            <a:r>
              <a:rPr lang="en-US" dirty="0"/>
              <a:t>Discipline Transition Plan </a:t>
            </a:r>
          </a:p>
        </p:txBody>
      </p:sp>
      <p:graphicFrame>
        <p:nvGraphicFramePr>
          <p:cNvPr id="4" name="Table 4">
            <a:extLst>
              <a:ext uri="{FF2B5EF4-FFF2-40B4-BE49-F238E27FC236}">
                <a16:creationId xmlns:a16="http://schemas.microsoft.com/office/drawing/2014/main" id="{54C125B8-1B49-AEFC-55F5-AAFD7ABB7BA0}"/>
              </a:ext>
            </a:extLst>
          </p:cNvPr>
          <p:cNvGraphicFramePr>
            <a:graphicFrameLocks noGrp="1"/>
          </p:cNvGraphicFramePr>
          <p:nvPr>
            <p:extLst>
              <p:ext uri="{D42A27DB-BD31-4B8C-83A1-F6EECF244321}">
                <p14:modId xmlns:p14="http://schemas.microsoft.com/office/powerpoint/2010/main" val="3007942329"/>
              </p:ext>
            </p:extLst>
          </p:nvPr>
        </p:nvGraphicFramePr>
        <p:xfrm>
          <a:off x="477759" y="895071"/>
          <a:ext cx="8188482" cy="3629534"/>
        </p:xfrm>
        <a:graphic>
          <a:graphicData uri="http://schemas.openxmlformats.org/drawingml/2006/table">
            <a:tbl>
              <a:tblPr firstRow="1" bandRow="1">
                <a:tableStyleId>{5C22544A-7EE6-4342-B048-85BDC9FD1C3A}</a:tableStyleId>
              </a:tblPr>
              <a:tblGrid>
                <a:gridCol w="4892626">
                  <a:extLst>
                    <a:ext uri="{9D8B030D-6E8A-4147-A177-3AD203B41FA5}">
                      <a16:colId xmlns:a16="http://schemas.microsoft.com/office/drawing/2014/main" val="2471102582"/>
                    </a:ext>
                  </a:extLst>
                </a:gridCol>
                <a:gridCol w="527957">
                  <a:extLst>
                    <a:ext uri="{9D8B030D-6E8A-4147-A177-3AD203B41FA5}">
                      <a16:colId xmlns:a16="http://schemas.microsoft.com/office/drawing/2014/main" val="648733577"/>
                    </a:ext>
                  </a:extLst>
                </a:gridCol>
                <a:gridCol w="533745">
                  <a:extLst>
                    <a:ext uri="{9D8B030D-6E8A-4147-A177-3AD203B41FA5}">
                      <a16:colId xmlns:a16="http://schemas.microsoft.com/office/drawing/2014/main" val="3025040346"/>
                    </a:ext>
                  </a:extLst>
                </a:gridCol>
                <a:gridCol w="560270">
                  <a:extLst>
                    <a:ext uri="{9D8B030D-6E8A-4147-A177-3AD203B41FA5}">
                      <a16:colId xmlns:a16="http://schemas.microsoft.com/office/drawing/2014/main" val="380135671"/>
                    </a:ext>
                  </a:extLst>
                </a:gridCol>
                <a:gridCol w="527957">
                  <a:extLst>
                    <a:ext uri="{9D8B030D-6E8A-4147-A177-3AD203B41FA5}">
                      <a16:colId xmlns:a16="http://schemas.microsoft.com/office/drawing/2014/main" val="3375519662"/>
                    </a:ext>
                  </a:extLst>
                </a:gridCol>
                <a:gridCol w="576943">
                  <a:extLst>
                    <a:ext uri="{9D8B030D-6E8A-4147-A177-3AD203B41FA5}">
                      <a16:colId xmlns:a16="http://schemas.microsoft.com/office/drawing/2014/main" val="3823328211"/>
                    </a:ext>
                  </a:extLst>
                </a:gridCol>
                <a:gridCol w="568984">
                  <a:extLst>
                    <a:ext uri="{9D8B030D-6E8A-4147-A177-3AD203B41FA5}">
                      <a16:colId xmlns:a16="http://schemas.microsoft.com/office/drawing/2014/main" val="1642898764"/>
                    </a:ext>
                  </a:extLst>
                </a:gridCol>
              </a:tblGrid>
              <a:tr h="104001">
                <a:tc>
                  <a:txBody>
                    <a:bodyPr/>
                    <a:lstStyle/>
                    <a:p>
                      <a:endParaRPr lang="en-US" sz="1000" dirty="0"/>
                    </a:p>
                  </a:txBody>
                  <a:tcPr marL="68580" marR="68580" marT="34290" marB="34290"/>
                </a:tc>
                <a:tc>
                  <a:txBody>
                    <a:bodyPr/>
                    <a:lstStyle/>
                    <a:p>
                      <a:r>
                        <a:rPr lang="en-US" sz="1000" dirty="0"/>
                        <a:t>SP 23</a:t>
                      </a:r>
                    </a:p>
                  </a:txBody>
                  <a:tcPr marL="68580" marR="68580" marT="34290" marB="34290"/>
                </a:tc>
                <a:tc>
                  <a:txBody>
                    <a:bodyPr/>
                    <a:lstStyle/>
                    <a:p>
                      <a:r>
                        <a:rPr lang="en-US" sz="1000" dirty="0"/>
                        <a:t>SU 23</a:t>
                      </a:r>
                    </a:p>
                  </a:txBody>
                  <a:tcPr marL="68580" marR="68580" marT="34290" marB="34290"/>
                </a:tc>
                <a:tc>
                  <a:txBody>
                    <a:bodyPr/>
                    <a:lstStyle/>
                    <a:p>
                      <a:r>
                        <a:rPr lang="en-US" sz="1000" dirty="0"/>
                        <a:t>FA 23</a:t>
                      </a:r>
                    </a:p>
                  </a:txBody>
                  <a:tcPr marL="68580" marR="68580" marT="34290" marB="34290"/>
                </a:tc>
                <a:tc>
                  <a:txBody>
                    <a:bodyPr/>
                    <a:lstStyle/>
                    <a:p>
                      <a:r>
                        <a:rPr lang="en-US" sz="1000" dirty="0"/>
                        <a:t>SP 24</a:t>
                      </a:r>
                    </a:p>
                  </a:txBody>
                  <a:tcPr marL="68580" marR="68580" marT="34290" marB="34290"/>
                </a:tc>
                <a:tc>
                  <a:txBody>
                    <a:bodyPr/>
                    <a:lstStyle/>
                    <a:p>
                      <a:r>
                        <a:rPr lang="en-US" sz="1000" dirty="0"/>
                        <a:t>SU 24</a:t>
                      </a:r>
                    </a:p>
                  </a:txBody>
                  <a:tcPr marL="68580" marR="68580" marT="34290" marB="34290"/>
                </a:tc>
                <a:tc>
                  <a:txBody>
                    <a:bodyPr/>
                    <a:lstStyle/>
                    <a:p>
                      <a:r>
                        <a:rPr lang="en-US" sz="1000" dirty="0"/>
                        <a:t>FA 24</a:t>
                      </a:r>
                    </a:p>
                  </a:txBody>
                  <a:tcPr marL="68580" marR="68580" marT="34290" marB="34290"/>
                </a:tc>
                <a:extLst>
                  <a:ext uri="{0D108BD9-81ED-4DB2-BD59-A6C34878D82A}">
                    <a16:rowId xmlns:a16="http://schemas.microsoft.com/office/drawing/2014/main" val="3702985363"/>
                  </a:ext>
                </a:extLst>
              </a:tr>
              <a:tr h="193439">
                <a:tc>
                  <a:txBody>
                    <a:bodyPr/>
                    <a:lstStyle/>
                    <a:p>
                      <a:pPr marL="0" algn="l" defTabSz="914400" rtl="0" eaLnBrk="1" latinLnBrk="0" hangingPunct="1"/>
                      <a:r>
                        <a:rPr lang="en-US" sz="900" b="1" kern="1200" dirty="0">
                          <a:solidFill>
                            <a:schemeClr val="dk1"/>
                          </a:solidFill>
                          <a:latin typeface="+mn-lt"/>
                          <a:ea typeface="+mn-ea"/>
                          <a:cs typeface="+mn-cs"/>
                        </a:rPr>
                        <a:t>Spring pilot courses: </a:t>
                      </a:r>
                      <a:r>
                        <a:rPr lang="en-US" sz="900" b="0" kern="1200" dirty="0">
                          <a:solidFill>
                            <a:schemeClr val="dk1"/>
                          </a:solidFill>
                          <a:latin typeface="+mn-lt"/>
                          <a:ea typeface="+mn-ea"/>
                          <a:cs typeface="+mn-cs"/>
                        </a:rPr>
                        <a:t>ECE1011, ECE1031, ECE1111, ECE2051, ECE2381, ECE2621, SPA1011</a:t>
                      </a:r>
                      <a:endParaRPr lang="en-US" sz="900" b="1" kern="1200" dirty="0">
                        <a:solidFill>
                          <a:schemeClr val="dk1"/>
                        </a:solidFill>
                        <a:latin typeface="+mn-lt"/>
                        <a:ea typeface="+mn-ea"/>
                        <a:cs typeface="+mn-cs"/>
                      </a:endParaRPr>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729681761"/>
                  </a:ext>
                </a:extLst>
              </a:tr>
              <a:tr h="483949">
                <a:tc>
                  <a:txBody>
                    <a:bodyPr/>
                    <a:lstStyle/>
                    <a:p>
                      <a:pPr marL="0" algn="l" defTabSz="914400" rtl="0" eaLnBrk="1" latinLnBrk="0" hangingPunct="1"/>
                      <a:r>
                        <a:rPr lang="en-US" sz="900" b="1" kern="1200" dirty="0">
                          <a:solidFill>
                            <a:schemeClr val="dk1"/>
                          </a:solidFill>
                          <a:latin typeface="+mn-lt"/>
                          <a:ea typeface="+mn-ea"/>
                          <a:cs typeface="+mn-cs"/>
                        </a:rPr>
                        <a:t>Select courses in disciplines with only CCCOnline courses: </a:t>
                      </a:r>
                      <a:r>
                        <a:rPr lang="en-US" sz="900" kern="1200" dirty="0">
                          <a:solidFill>
                            <a:schemeClr val="dk1"/>
                          </a:solidFill>
                          <a:latin typeface="+mn-lt"/>
                          <a:ea typeface="+mn-ea"/>
                          <a:cs typeface="+mn-cs"/>
                        </a:rPr>
                        <a:t>ESL052, SCI1055, SCI1105, SCI1056;  </a:t>
                      </a:r>
                      <a:br>
                        <a:rPr lang="en-US" sz="900" kern="1200" dirty="0">
                          <a:solidFill>
                            <a:schemeClr val="dk1"/>
                          </a:solidFill>
                          <a:latin typeface="+mn-lt"/>
                          <a:ea typeface="+mn-ea"/>
                          <a:cs typeface="+mn-cs"/>
                        </a:rPr>
                      </a:br>
                      <a:r>
                        <a:rPr lang="en-US" sz="900" b="1" kern="1200" dirty="0">
                          <a:solidFill>
                            <a:schemeClr val="dk1"/>
                          </a:solidFill>
                          <a:latin typeface="+mn-lt"/>
                          <a:ea typeface="+mn-ea"/>
                          <a:cs typeface="+mn-cs"/>
                        </a:rPr>
                        <a:t>Select courses in disciplines</a:t>
                      </a:r>
                      <a:r>
                        <a:rPr lang="en-US" sz="900" kern="1200" dirty="0">
                          <a:solidFill>
                            <a:schemeClr val="dk1"/>
                          </a:solidFill>
                          <a:latin typeface="+mn-lt"/>
                          <a:ea typeface="+mn-ea"/>
                          <a:cs typeface="+mn-cs"/>
                        </a:rPr>
                        <a:t> </a:t>
                      </a:r>
                      <a:r>
                        <a:rPr lang="en-US" sz="900" b="1" kern="1200" dirty="0">
                          <a:solidFill>
                            <a:schemeClr val="dk1"/>
                          </a:solidFill>
                          <a:latin typeface="+mn-lt"/>
                          <a:ea typeface="+mn-ea"/>
                          <a:cs typeface="+mn-cs"/>
                        </a:rPr>
                        <a:t>with both CCCOnline and College courses):  </a:t>
                      </a:r>
                      <a:r>
                        <a:rPr lang="en-US" sz="900" kern="1200" dirty="0">
                          <a:solidFill>
                            <a:schemeClr val="dk1"/>
                          </a:solidFill>
                          <a:latin typeface="+mn-lt"/>
                          <a:ea typeface="+mn-ea"/>
                          <a:cs typeface="+mn-cs"/>
                        </a:rPr>
                        <a:t>ART1110, BUS1015, CHE1112, COM1150,  FRE1011, GER1011, HIS1310, PHI1011, PHI1014; PHI2014, PHI2020. </a:t>
                      </a:r>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1296319162"/>
                  </a:ext>
                </a:extLst>
              </a:tr>
              <a:tr h="581755">
                <a:tc>
                  <a:txBody>
                    <a:bodyPr/>
                    <a:lstStyle/>
                    <a:p>
                      <a:r>
                        <a:rPr lang="en-US" sz="900" b="1" dirty="0"/>
                        <a:t>Additional courses in disciplines with both CCCOnline and College online sections, emphasis on high enrollment courses: </a:t>
                      </a:r>
                      <a:r>
                        <a:rPr lang="en-US" sz="900" kern="1200" dirty="0">
                          <a:solidFill>
                            <a:schemeClr val="dk1"/>
                          </a:solidFill>
                          <a:latin typeface="+mn-lt"/>
                          <a:ea typeface="+mn-ea"/>
                          <a:cs typeface="+mn-cs"/>
                        </a:rPr>
                        <a:t>AAA1009, ACC1021, ANT1001, AST1110, BIO2101, BUS1002, BUS1016, BUS1017, BUS1020, BUS2016, BUS2017, BUS2026. BUS2041, BUS2088, BUS2089, CAD1101, CIS1018, CNG1024, COM1105, COM1250, COM1260, COM2200, COM2300, COM2063, COM2069, CRJ1010, CSC1019, CWB1010, ECE1045, ECE1125, ECE2661, ECE1571, ECE1611, ECE1088, ECE2061, ECE2631, ECE2641, ECE2651, ECE2401, ECE2411, ECE2101, ECE2601, ECE2088, ECE2089, ECO2001, EDU1311, EDU1321, EDU1331, EDU1088, EDU2211, EDU2221, EDU2341, EDU2401, EDU2501, EDU2611, ENG0094, ENG1021, ENV1111, FRE1012, HPR1039, HUM1015, JOU1005, LIT1015, MAN1016, MAN1017, MAN1028, MAN1060, MAN2000, MAN2012, MAN2016, MAN2024, MAN2025, MAN2026, MAN2030, MAN2040, MAN2041, MAN2043, MAN2046, MAR1006, MAR1011, MAR1017, MAR1055, MAR1060, MAR2016, MAR2020, MAR2035, MGD1011, MUS1020, PHI1012, PHI1013, PHI2005, PHI2018, POS1011, PSY1001, RUS1011, SOC1001, SPA1001, SPA1012, SPA1015, SPA2011, THE1005, WST2000 </a:t>
                      </a:r>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20801274"/>
                  </a:ext>
                </a:extLst>
              </a:tr>
              <a:tr h="973885">
                <a:tc>
                  <a:txBody>
                    <a:bodyPr/>
                    <a:lstStyle/>
                    <a:p>
                      <a:r>
                        <a:rPr lang="en-US" sz="900" b="1" kern="1200" dirty="0">
                          <a:solidFill>
                            <a:srgbClr val="000000"/>
                          </a:solidFill>
                          <a:effectLst/>
                          <a:latin typeface="+mn-lt"/>
                          <a:ea typeface="+mn-ea"/>
                          <a:cs typeface="+mn-cs"/>
                        </a:rPr>
                        <a:t>Most remaining courses in disciplines with both CCCOnline and College online classes:</a:t>
                      </a:r>
                      <a:br>
                        <a:rPr lang="en-US" sz="900" kern="1200" dirty="0">
                          <a:solidFill>
                            <a:srgbClr val="000000"/>
                          </a:solidFill>
                          <a:effectLst/>
                          <a:latin typeface="+mn-lt"/>
                          <a:ea typeface="+mn-ea"/>
                          <a:cs typeface="+mn-cs"/>
                        </a:rPr>
                      </a:br>
                      <a:r>
                        <a:rPr lang="en-US" sz="900" kern="1200" dirty="0">
                          <a:solidFill>
                            <a:srgbClr val="000000"/>
                          </a:solidFill>
                          <a:effectLst/>
                          <a:latin typeface="+mn-lt"/>
                          <a:ea typeface="+mn-ea"/>
                          <a:cs typeface="+mn-cs"/>
                        </a:rPr>
                        <a:t>AAA0077, AAA0091, AAA0099, AAA1010, ACC1001, ACC1001, ACC1025, ACC1031, ACC1032, ACC1035, ACC1038, ACC2011, ACC2012, ACC2026, ACC2031, ACC2045, ACC2089, ANT1003, ANT1005, ANT2218, ANT2125, ANT 2550, ART1111, ART1112, ART1201, ART1002, ART1401, ART1005, ART1113, AST1120, AST1140, BIO1003, BIO1004, BIO1015, BIO2102, BIO2121,  CAD1100, CAD1102, CAD1105, CAD1110, CAD2210, CAD2220, CAD2204, CHE1011, CHE1012, CHE1009, CHE1111 </a:t>
                      </a:r>
                      <a:r>
                        <a:rPr lang="en-US" sz="900" b="1" kern="1200" dirty="0">
                          <a:solidFill>
                            <a:srgbClr val="000000"/>
                          </a:solidFill>
                          <a:effectLst/>
                          <a:latin typeface="+mn-lt"/>
                          <a:ea typeface="+mn-ea"/>
                          <a:cs typeface="+mn-cs"/>
                        </a:rPr>
                        <a:t>(continued on next slide…)</a:t>
                      </a:r>
                    </a:p>
                  </a:txBody>
                  <a:tcPr marL="68580" marR="68580" marT="34290" marB="34290"/>
                </a:tc>
                <a:tc>
                  <a:txBody>
                    <a:bodyPr/>
                    <a:lstStyle/>
                    <a:p>
                      <a:endParaRPr lang="en-US" sz="900" kern="1200" dirty="0">
                        <a:solidFill>
                          <a:srgbClr val="000000"/>
                        </a:solidFill>
                        <a:effectLst/>
                        <a:latin typeface="+mn-lt"/>
                        <a:ea typeface="+mn-ea"/>
                        <a:cs typeface="+mn-cs"/>
                      </a:endParaRPr>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768811807"/>
                  </a:ext>
                </a:extLst>
              </a:tr>
            </a:tbl>
          </a:graphicData>
        </a:graphic>
      </p:graphicFrame>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040DB8EA-1ADF-75BF-B94B-50B8736640E2}"/>
                  </a:ext>
                </a:extLst>
              </p14:cNvPr>
              <p14:cNvContentPartPr/>
              <p14:nvPr/>
            </p14:nvContentPartPr>
            <p14:xfrm>
              <a:off x="-730730" y="714188"/>
              <a:ext cx="270" cy="270"/>
            </p14:xfrm>
          </p:contentPart>
        </mc:Choice>
        <mc:Fallback xmlns="">
          <p:pic>
            <p:nvPicPr>
              <p:cNvPr id="6" name="Ink 5">
                <a:extLst>
                  <a:ext uri="{FF2B5EF4-FFF2-40B4-BE49-F238E27FC236}">
                    <a16:creationId xmlns:a16="http://schemas.microsoft.com/office/drawing/2014/main" id="{040DB8EA-1ADF-75BF-B94B-50B8736640E2}"/>
                  </a:ext>
                </a:extLst>
              </p:cNvPr>
              <p:cNvPicPr/>
              <p:nvPr/>
            </p:nvPicPr>
            <p:blipFill>
              <a:blip r:embed="rId4"/>
              <a:stretch>
                <a:fillRect/>
              </a:stretch>
            </p:blipFill>
            <p:spPr>
              <a:xfrm>
                <a:off x="-737480" y="707438"/>
                <a:ext cx="13500" cy="13500"/>
              </a:xfrm>
              <a:prstGeom prst="rect">
                <a:avLst/>
              </a:prstGeom>
            </p:spPr>
          </p:pic>
        </mc:Fallback>
      </mc:AlternateContent>
      <p:sp>
        <p:nvSpPr>
          <p:cNvPr id="8" name="Rectangle 7">
            <a:extLst>
              <a:ext uri="{FF2B5EF4-FFF2-40B4-BE49-F238E27FC236}">
                <a16:creationId xmlns:a16="http://schemas.microsoft.com/office/drawing/2014/main" id="{BC7DB275-8A19-CDDE-3DAD-29E6B8DFE6F0}"/>
              </a:ext>
            </a:extLst>
          </p:cNvPr>
          <p:cNvSpPr/>
          <p:nvPr/>
        </p:nvSpPr>
        <p:spPr>
          <a:xfrm>
            <a:off x="6945316" y="3563523"/>
            <a:ext cx="535341" cy="956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13" dirty="0">
              <a:solidFill>
                <a:prstClr val="white"/>
              </a:solidFill>
              <a:latin typeface="Calibri"/>
            </a:endParaRPr>
          </a:p>
        </p:txBody>
      </p:sp>
      <p:sp>
        <p:nvSpPr>
          <p:cNvPr id="10" name="Rectangle 9">
            <a:extLst>
              <a:ext uri="{FF2B5EF4-FFF2-40B4-BE49-F238E27FC236}">
                <a16:creationId xmlns:a16="http://schemas.microsoft.com/office/drawing/2014/main" id="{72218942-FFBF-9F80-B1BA-DFE00E034FF4}"/>
              </a:ext>
            </a:extLst>
          </p:cNvPr>
          <p:cNvSpPr/>
          <p:nvPr/>
        </p:nvSpPr>
        <p:spPr>
          <a:xfrm>
            <a:off x="6398368" y="1888105"/>
            <a:ext cx="535340" cy="956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13">
              <a:solidFill>
                <a:prstClr val="white"/>
              </a:solidFill>
              <a:latin typeface="Calibri"/>
            </a:endParaRPr>
          </a:p>
        </p:txBody>
      </p:sp>
      <p:sp>
        <p:nvSpPr>
          <p:cNvPr id="18" name="Rectangle 17">
            <a:extLst>
              <a:ext uri="{FF2B5EF4-FFF2-40B4-BE49-F238E27FC236}">
                <a16:creationId xmlns:a16="http://schemas.microsoft.com/office/drawing/2014/main" id="{13463DFC-FA9D-D048-AB93-390EDC94758B}"/>
              </a:ext>
            </a:extLst>
          </p:cNvPr>
          <p:cNvSpPr/>
          <p:nvPr/>
        </p:nvSpPr>
        <p:spPr>
          <a:xfrm>
            <a:off x="5019851" y="606407"/>
            <a:ext cx="645546" cy="661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13">
              <a:solidFill>
                <a:prstClr val="white"/>
              </a:solidFill>
              <a:latin typeface="Calibri"/>
            </a:endParaRPr>
          </a:p>
        </p:txBody>
      </p:sp>
      <p:sp>
        <p:nvSpPr>
          <p:cNvPr id="21" name="TextBox 20">
            <a:extLst>
              <a:ext uri="{FF2B5EF4-FFF2-40B4-BE49-F238E27FC236}">
                <a16:creationId xmlns:a16="http://schemas.microsoft.com/office/drawing/2014/main" id="{1303448F-BC2C-CEF5-866B-C8F807EAA9A0}"/>
              </a:ext>
            </a:extLst>
          </p:cNvPr>
          <p:cNvSpPr txBox="1"/>
          <p:nvPr/>
        </p:nvSpPr>
        <p:spPr>
          <a:xfrm>
            <a:off x="5666552" y="500921"/>
            <a:ext cx="2957861" cy="253916"/>
          </a:xfrm>
          <a:prstGeom prst="rect">
            <a:avLst/>
          </a:prstGeom>
          <a:noFill/>
        </p:spPr>
        <p:txBody>
          <a:bodyPr wrap="none" rtlCol="0">
            <a:spAutoFit/>
          </a:bodyPr>
          <a:lstStyle/>
          <a:p>
            <a:pPr defTabSz="685783"/>
            <a:r>
              <a:rPr lang="en-US" sz="1050" dirty="0">
                <a:solidFill>
                  <a:prstClr val="black"/>
                </a:solidFill>
                <a:latin typeface="Calibri"/>
              </a:rPr>
              <a:t>First Semester Offered through Colorado Online @</a:t>
            </a:r>
          </a:p>
        </p:txBody>
      </p:sp>
      <p:sp>
        <p:nvSpPr>
          <p:cNvPr id="28" name="Rectangle 27">
            <a:extLst>
              <a:ext uri="{FF2B5EF4-FFF2-40B4-BE49-F238E27FC236}">
                <a16:creationId xmlns:a16="http://schemas.microsoft.com/office/drawing/2014/main" id="{F83DFFE0-C600-4DBC-744E-65AC0753100B}"/>
              </a:ext>
            </a:extLst>
          </p:cNvPr>
          <p:cNvSpPr/>
          <p:nvPr/>
        </p:nvSpPr>
        <p:spPr>
          <a:xfrm>
            <a:off x="5923932" y="1502001"/>
            <a:ext cx="558801" cy="875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13">
              <a:solidFill>
                <a:prstClr val="white"/>
              </a:solidFill>
              <a:latin typeface="Calibri"/>
            </a:endParaRPr>
          </a:p>
        </p:txBody>
      </p:sp>
      <p:sp>
        <p:nvSpPr>
          <p:cNvPr id="29" name="Rectangle 28">
            <a:extLst>
              <a:ext uri="{FF2B5EF4-FFF2-40B4-BE49-F238E27FC236}">
                <a16:creationId xmlns:a16="http://schemas.microsoft.com/office/drawing/2014/main" id="{A8518311-9E6D-ADCC-FD17-AB2257244A8B}"/>
              </a:ext>
            </a:extLst>
          </p:cNvPr>
          <p:cNvSpPr/>
          <p:nvPr/>
        </p:nvSpPr>
        <p:spPr>
          <a:xfrm>
            <a:off x="5406862" y="1198784"/>
            <a:ext cx="517070" cy="726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13">
              <a:solidFill>
                <a:prstClr val="white"/>
              </a:solidFill>
              <a:latin typeface="Calibri"/>
            </a:endParaRPr>
          </a:p>
        </p:txBody>
      </p:sp>
      <p:sp>
        <p:nvSpPr>
          <p:cNvPr id="9" name="TextBox 8">
            <a:extLst>
              <a:ext uri="{FF2B5EF4-FFF2-40B4-BE49-F238E27FC236}">
                <a16:creationId xmlns:a16="http://schemas.microsoft.com/office/drawing/2014/main" id="{2D8F3252-0E95-265E-095A-61B17A80FD2A}"/>
              </a:ext>
            </a:extLst>
          </p:cNvPr>
          <p:cNvSpPr txBox="1"/>
          <p:nvPr/>
        </p:nvSpPr>
        <p:spPr>
          <a:xfrm>
            <a:off x="8153400" y="4535491"/>
            <a:ext cx="582211" cy="300082"/>
          </a:xfrm>
          <a:prstGeom prst="rect">
            <a:avLst/>
          </a:prstGeom>
          <a:noFill/>
        </p:spPr>
        <p:txBody>
          <a:bodyPr wrap="none" rtlCol="0">
            <a:spAutoFit/>
          </a:bodyPr>
          <a:lstStyle/>
          <a:p>
            <a:r>
              <a:rPr lang="en-US" dirty="0"/>
              <a:t>1 of 4</a:t>
            </a:r>
          </a:p>
        </p:txBody>
      </p:sp>
    </p:spTree>
    <p:extLst>
      <p:ext uri="{BB962C8B-B14F-4D97-AF65-F5344CB8AC3E}">
        <p14:creationId xmlns:p14="http://schemas.microsoft.com/office/powerpoint/2010/main" val="161195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BC892-BEA1-8938-618F-D81AEDB86CB3}"/>
              </a:ext>
            </a:extLst>
          </p:cNvPr>
          <p:cNvSpPr>
            <a:spLocks noGrp="1"/>
          </p:cNvSpPr>
          <p:nvPr>
            <p:ph type="title"/>
          </p:nvPr>
        </p:nvSpPr>
        <p:spPr/>
        <p:txBody>
          <a:bodyPr/>
          <a:lstStyle/>
          <a:p>
            <a:r>
              <a:rPr lang="en-US" dirty="0"/>
              <a:t>Discipline Transition Plan</a:t>
            </a:r>
          </a:p>
        </p:txBody>
      </p:sp>
      <p:graphicFrame>
        <p:nvGraphicFramePr>
          <p:cNvPr id="4" name="Table 4">
            <a:extLst>
              <a:ext uri="{FF2B5EF4-FFF2-40B4-BE49-F238E27FC236}">
                <a16:creationId xmlns:a16="http://schemas.microsoft.com/office/drawing/2014/main" id="{54C125B8-1B49-AEFC-55F5-AAFD7ABB7BA0}"/>
              </a:ext>
            </a:extLst>
          </p:cNvPr>
          <p:cNvGraphicFramePr>
            <a:graphicFrameLocks noGrp="1"/>
          </p:cNvGraphicFramePr>
          <p:nvPr>
            <p:extLst>
              <p:ext uri="{D42A27DB-BD31-4B8C-83A1-F6EECF244321}">
                <p14:modId xmlns:p14="http://schemas.microsoft.com/office/powerpoint/2010/main" val="2503246474"/>
              </p:ext>
            </p:extLst>
          </p:nvPr>
        </p:nvGraphicFramePr>
        <p:xfrm>
          <a:off x="477759" y="860323"/>
          <a:ext cx="8188482" cy="3855720"/>
        </p:xfrm>
        <a:graphic>
          <a:graphicData uri="http://schemas.openxmlformats.org/drawingml/2006/table">
            <a:tbl>
              <a:tblPr firstRow="1" bandRow="1">
                <a:tableStyleId>{5C22544A-7EE6-4342-B048-85BDC9FD1C3A}</a:tableStyleId>
              </a:tblPr>
              <a:tblGrid>
                <a:gridCol w="4777390">
                  <a:extLst>
                    <a:ext uri="{9D8B030D-6E8A-4147-A177-3AD203B41FA5}">
                      <a16:colId xmlns:a16="http://schemas.microsoft.com/office/drawing/2014/main" val="2471102582"/>
                    </a:ext>
                  </a:extLst>
                </a:gridCol>
                <a:gridCol w="607453">
                  <a:extLst>
                    <a:ext uri="{9D8B030D-6E8A-4147-A177-3AD203B41FA5}">
                      <a16:colId xmlns:a16="http://schemas.microsoft.com/office/drawing/2014/main" val="648733577"/>
                    </a:ext>
                  </a:extLst>
                </a:gridCol>
                <a:gridCol w="569485">
                  <a:extLst>
                    <a:ext uri="{9D8B030D-6E8A-4147-A177-3AD203B41FA5}">
                      <a16:colId xmlns:a16="http://schemas.microsoft.com/office/drawing/2014/main" val="3025040346"/>
                    </a:ext>
                  </a:extLst>
                </a:gridCol>
                <a:gridCol w="547216">
                  <a:extLst>
                    <a:ext uri="{9D8B030D-6E8A-4147-A177-3AD203B41FA5}">
                      <a16:colId xmlns:a16="http://schemas.microsoft.com/office/drawing/2014/main" val="380135671"/>
                    </a:ext>
                  </a:extLst>
                </a:gridCol>
                <a:gridCol w="583564">
                  <a:extLst>
                    <a:ext uri="{9D8B030D-6E8A-4147-A177-3AD203B41FA5}">
                      <a16:colId xmlns:a16="http://schemas.microsoft.com/office/drawing/2014/main" val="3375519662"/>
                    </a:ext>
                  </a:extLst>
                </a:gridCol>
                <a:gridCol w="568522">
                  <a:extLst>
                    <a:ext uri="{9D8B030D-6E8A-4147-A177-3AD203B41FA5}">
                      <a16:colId xmlns:a16="http://schemas.microsoft.com/office/drawing/2014/main" val="3823328211"/>
                    </a:ext>
                  </a:extLst>
                </a:gridCol>
                <a:gridCol w="534852">
                  <a:extLst>
                    <a:ext uri="{9D8B030D-6E8A-4147-A177-3AD203B41FA5}">
                      <a16:colId xmlns:a16="http://schemas.microsoft.com/office/drawing/2014/main" val="1642898764"/>
                    </a:ext>
                  </a:extLst>
                </a:gridCol>
              </a:tblGrid>
              <a:tr h="213095">
                <a:tc>
                  <a:txBody>
                    <a:bodyPr/>
                    <a:lstStyle/>
                    <a:p>
                      <a:endParaRPr lang="en-US" sz="1000" dirty="0"/>
                    </a:p>
                  </a:txBody>
                  <a:tcPr marL="68580" marR="68580" marT="34290" marB="34290"/>
                </a:tc>
                <a:tc>
                  <a:txBody>
                    <a:bodyPr/>
                    <a:lstStyle/>
                    <a:p>
                      <a:r>
                        <a:rPr lang="en-US" sz="1000" dirty="0"/>
                        <a:t>SP 23</a:t>
                      </a:r>
                    </a:p>
                  </a:txBody>
                  <a:tcPr marL="68580" marR="68580" marT="34290" marB="34290"/>
                </a:tc>
                <a:tc>
                  <a:txBody>
                    <a:bodyPr/>
                    <a:lstStyle/>
                    <a:p>
                      <a:r>
                        <a:rPr lang="en-US" sz="1000" dirty="0"/>
                        <a:t>SU 23</a:t>
                      </a:r>
                    </a:p>
                  </a:txBody>
                  <a:tcPr marL="68580" marR="68580" marT="34290" marB="34290"/>
                </a:tc>
                <a:tc>
                  <a:txBody>
                    <a:bodyPr/>
                    <a:lstStyle/>
                    <a:p>
                      <a:r>
                        <a:rPr lang="en-US" sz="1000" dirty="0"/>
                        <a:t>FA 23</a:t>
                      </a:r>
                    </a:p>
                  </a:txBody>
                  <a:tcPr marL="68580" marR="68580" marT="34290" marB="34290"/>
                </a:tc>
                <a:tc>
                  <a:txBody>
                    <a:bodyPr/>
                    <a:lstStyle/>
                    <a:p>
                      <a:r>
                        <a:rPr lang="en-US" sz="1000" dirty="0"/>
                        <a:t>SP 24</a:t>
                      </a:r>
                    </a:p>
                  </a:txBody>
                  <a:tcPr marL="68580" marR="68580" marT="34290" marB="34290"/>
                </a:tc>
                <a:tc>
                  <a:txBody>
                    <a:bodyPr/>
                    <a:lstStyle/>
                    <a:p>
                      <a:r>
                        <a:rPr lang="en-US" sz="1000" dirty="0"/>
                        <a:t>SU 24</a:t>
                      </a:r>
                    </a:p>
                  </a:txBody>
                  <a:tcPr marL="68580" marR="68580" marT="34290" marB="34290"/>
                </a:tc>
                <a:tc>
                  <a:txBody>
                    <a:bodyPr/>
                    <a:lstStyle/>
                    <a:p>
                      <a:r>
                        <a:rPr lang="en-US" sz="1000" dirty="0"/>
                        <a:t>FA 24</a:t>
                      </a:r>
                    </a:p>
                  </a:txBody>
                  <a:tcPr marL="68580" marR="68580" marT="34290" marB="34290"/>
                </a:tc>
                <a:extLst>
                  <a:ext uri="{0D108BD9-81ED-4DB2-BD59-A6C34878D82A}">
                    <a16:rowId xmlns:a16="http://schemas.microsoft.com/office/drawing/2014/main" val="3702985363"/>
                  </a:ext>
                </a:extLst>
              </a:tr>
              <a:tr h="1385660">
                <a:tc>
                  <a:txBody>
                    <a:bodyPr/>
                    <a:lstStyle/>
                    <a:p>
                      <a:r>
                        <a:rPr lang="en-US" sz="900" b="1" kern="1200" dirty="0">
                          <a:solidFill>
                            <a:srgbClr val="000000"/>
                          </a:solidFill>
                          <a:effectLst/>
                          <a:latin typeface="+mn-lt"/>
                          <a:ea typeface="+mn-ea"/>
                          <a:cs typeface="+mn-cs"/>
                        </a:rPr>
                        <a:t>Most remaining courses in disciplines with both CCCOnline and College online classes (continued from previous slide): </a:t>
                      </a:r>
                      <a:r>
                        <a:rPr lang="en-US" sz="900" kern="1200" dirty="0">
                          <a:solidFill>
                            <a:srgbClr val="000000"/>
                          </a:solidFill>
                          <a:effectLst/>
                          <a:latin typeface="+mn-lt"/>
                          <a:ea typeface="+mn-ea"/>
                          <a:cs typeface="+mn-cs"/>
                        </a:rPr>
                        <a:t>CIS1015, CIS1024, CIS1028, CIS1030, CIS1035, CIS1040, CIS1045, CIS1055, CIS2002, CIS2003, CIS2018, CIS2020, CIS2023, CIS2040, CIS2043, CIS2046, CIS2054, CIS2056, CIS2067, CIS2068, CIS2089, CNG1001, CNG1002, CNG1004, CNG1020, CNG1025, CNG1031, CNG1032, CNG1033, CNG1036, CNG1042, CNG2001, CNG2002, CNG2011, CNG2012, CNG2020, CNG2043, CNG2056, CNG2057, CNG2060, CNG2061, CNG2062, CNG2070, COM1300, COM2220, COM2250, CRJ1025, CRJ1027, CRJ1035, CRJ1045, CRJ2005, CRJ2009, CRJ2010, CRJ2020, CRJ2025, CRJ2030, CRJ2031, CRJ2035, CRJ2036, CRJ2057, CRJ2068, CRJ2075, CSC1005, CSC1020, CSC1026, CSC1029, CSC1060, CSC1061, CSC2000, CSC2017, CSC2020, CSC2025, CSC2030, CSC2040, CSC2041, CSC2046, CSC2052, CSC3000, CWB1030, CWB2005, CWB2008, CWB2021, ECO1001, ECO2002, ECO2011, ECO2045, ENG0077, ENG1022, ENG1020, ENG2001, ENG2021, ENG2022, ENG2026, ENG2027, ENV1010, ETH2000, FRE2011, FRE2012, GEO1005, GEO1006, GEO1011, GEO1012, GEY1111, GEY1112, HIS1320, HIS1110, HIS1120,HIS1210, HIS1220, HIS2005, HIS2125, HIS2115, HIS2105, HIS2000, HIS2135, HIS2145, HIS2160, HIS2200, HIS2210, HIS2015, HIS2300, HPR1006, HPR1008, HPR1010, HPR1038, HPR1040, --, HPR1045, HPR1032, HPR1058, HPR3001, HPR3010, HPR4003,HPR4011, HPR4038, HPR4089, HUM1003, HUM1021, HUM1022, HUM1023, HWE1050, HWE1060, HWE1064, HWE1062, HWE1061, HWE1052, HWE1053, HWE1054, JOU2025, JOU2031, JOU2041, LIT2002, LIT2005, LIT2012, LIT2022, LIT2025, LIT2055, MAT1420, MAT1440, MGD1001, MGD1002, MGD1004, MGD1015, MGD1012, MGD1013, MGD1014, MGD1017, MGD1033, MGD1041, MGD1043, MGD1064, MGD2011, MGD2012, MGD2027, MGD2033, MGD2041, MGD2068, MUS1000, MUS1008, MUS1021, MUS1022, MUS1023, MUS1025, MUS1031, MUS1067, PHI1015, PHI1016, PHY1111, PHY1112, POS2020, POS1025, POS2005, POS2025, PSY1005, PSY1002, PSY2332, PSY1016, PSY2105, PSY2770, PSY2107, PSY2221, PSY2222, PSY2331, PSY2440, PSY2441, PSY2333, PSY2551, PSY2552, PSY2661, PSY2771, RUS1012, SOC1002, SOC2005, SOC2007, SOC2018, SOC2020, SOC2031, SOC2037, SPA2012, TRI1001, TRI1003, TRI1004, TRI2001, TRI2002, TRI2004, WST2200, WST2100</a:t>
                      </a:r>
                    </a:p>
                  </a:txBody>
                  <a:tcPr marL="68580" marR="68580" marT="34290" marB="34290"/>
                </a:tc>
                <a:tc>
                  <a:txBody>
                    <a:bodyPr/>
                    <a:lstStyle/>
                    <a:p>
                      <a:endParaRPr lang="en-US" sz="900" kern="1200" dirty="0">
                        <a:solidFill>
                          <a:srgbClr val="000000"/>
                        </a:solidFill>
                        <a:effectLst/>
                        <a:latin typeface="+mn-lt"/>
                        <a:ea typeface="+mn-ea"/>
                        <a:cs typeface="+mn-cs"/>
                      </a:endParaRPr>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768811807"/>
                  </a:ext>
                </a:extLst>
              </a:tr>
            </a:tbl>
          </a:graphicData>
        </a:graphic>
      </p:graphicFrame>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040DB8EA-1ADF-75BF-B94B-50B8736640E2}"/>
                  </a:ext>
                </a:extLst>
              </p14:cNvPr>
              <p14:cNvContentPartPr/>
              <p14:nvPr/>
            </p14:nvContentPartPr>
            <p14:xfrm>
              <a:off x="-730730" y="714188"/>
              <a:ext cx="270" cy="270"/>
            </p14:xfrm>
          </p:contentPart>
        </mc:Choice>
        <mc:Fallback xmlns="">
          <p:pic>
            <p:nvPicPr>
              <p:cNvPr id="6" name="Ink 5">
                <a:extLst>
                  <a:ext uri="{FF2B5EF4-FFF2-40B4-BE49-F238E27FC236}">
                    <a16:creationId xmlns:a16="http://schemas.microsoft.com/office/drawing/2014/main" id="{040DB8EA-1ADF-75BF-B94B-50B8736640E2}"/>
                  </a:ext>
                </a:extLst>
              </p:cNvPr>
              <p:cNvPicPr/>
              <p:nvPr/>
            </p:nvPicPr>
            <p:blipFill>
              <a:blip r:embed="rId4"/>
              <a:stretch>
                <a:fillRect/>
              </a:stretch>
            </p:blipFill>
            <p:spPr>
              <a:xfrm>
                <a:off x="-737480" y="707438"/>
                <a:ext cx="13500" cy="13500"/>
              </a:xfrm>
              <a:prstGeom prst="rect">
                <a:avLst/>
              </a:prstGeom>
            </p:spPr>
          </p:pic>
        </mc:Fallback>
      </mc:AlternateContent>
      <p:sp>
        <p:nvSpPr>
          <p:cNvPr id="8" name="Rectangle 7">
            <a:extLst>
              <a:ext uri="{FF2B5EF4-FFF2-40B4-BE49-F238E27FC236}">
                <a16:creationId xmlns:a16="http://schemas.microsoft.com/office/drawing/2014/main" id="{BC7DB275-8A19-CDDE-3DAD-29E6B8DFE6F0}"/>
              </a:ext>
            </a:extLst>
          </p:cNvPr>
          <p:cNvSpPr/>
          <p:nvPr/>
        </p:nvSpPr>
        <p:spPr>
          <a:xfrm>
            <a:off x="6945316" y="1180722"/>
            <a:ext cx="535341" cy="956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13" dirty="0">
              <a:solidFill>
                <a:prstClr val="white"/>
              </a:solidFill>
              <a:latin typeface="Calibri"/>
            </a:endParaRPr>
          </a:p>
        </p:txBody>
      </p:sp>
      <p:sp>
        <p:nvSpPr>
          <p:cNvPr id="18" name="Rectangle 17">
            <a:extLst>
              <a:ext uri="{FF2B5EF4-FFF2-40B4-BE49-F238E27FC236}">
                <a16:creationId xmlns:a16="http://schemas.microsoft.com/office/drawing/2014/main" id="{13463DFC-FA9D-D048-AB93-390EDC94758B}"/>
              </a:ext>
            </a:extLst>
          </p:cNvPr>
          <p:cNvSpPr/>
          <p:nvPr/>
        </p:nvSpPr>
        <p:spPr>
          <a:xfrm>
            <a:off x="5019851" y="606407"/>
            <a:ext cx="645546" cy="661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13">
              <a:solidFill>
                <a:prstClr val="white"/>
              </a:solidFill>
              <a:latin typeface="Calibri"/>
            </a:endParaRPr>
          </a:p>
        </p:txBody>
      </p:sp>
      <p:sp>
        <p:nvSpPr>
          <p:cNvPr id="21" name="TextBox 20">
            <a:extLst>
              <a:ext uri="{FF2B5EF4-FFF2-40B4-BE49-F238E27FC236}">
                <a16:creationId xmlns:a16="http://schemas.microsoft.com/office/drawing/2014/main" id="{1303448F-BC2C-CEF5-866B-C8F807EAA9A0}"/>
              </a:ext>
            </a:extLst>
          </p:cNvPr>
          <p:cNvSpPr txBox="1"/>
          <p:nvPr/>
        </p:nvSpPr>
        <p:spPr>
          <a:xfrm>
            <a:off x="5666552" y="500921"/>
            <a:ext cx="2957861" cy="253916"/>
          </a:xfrm>
          <a:prstGeom prst="rect">
            <a:avLst/>
          </a:prstGeom>
          <a:noFill/>
        </p:spPr>
        <p:txBody>
          <a:bodyPr wrap="none" rtlCol="0">
            <a:spAutoFit/>
          </a:bodyPr>
          <a:lstStyle/>
          <a:p>
            <a:pPr defTabSz="685783"/>
            <a:r>
              <a:rPr lang="en-US" sz="1050" dirty="0">
                <a:solidFill>
                  <a:prstClr val="black"/>
                </a:solidFill>
                <a:latin typeface="Calibri"/>
              </a:rPr>
              <a:t>First Semester Offered through Colorado Online @</a:t>
            </a:r>
          </a:p>
        </p:txBody>
      </p:sp>
      <p:sp>
        <p:nvSpPr>
          <p:cNvPr id="7" name="TextBox 6">
            <a:extLst>
              <a:ext uri="{FF2B5EF4-FFF2-40B4-BE49-F238E27FC236}">
                <a16:creationId xmlns:a16="http://schemas.microsoft.com/office/drawing/2014/main" id="{D1F38FCA-5302-D04A-2491-4908B49B2F2D}"/>
              </a:ext>
            </a:extLst>
          </p:cNvPr>
          <p:cNvSpPr txBox="1"/>
          <p:nvPr/>
        </p:nvSpPr>
        <p:spPr>
          <a:xfrm>
            <a:off x="8153400" y="4716043"/>
            <a:ext cx="582211" cy="300082"/>
          </a:xfrm>
          <a:prstGeom prst="rect">
            <a:avLst/>
          </a:prstGeom>
          <a:noFill/>
        </p:spPr>
        <p:txBody>
          <a:bodyPr wrap="none" rtlCol="0">
            <a:spAutoFit/>
          </a:bodyPr>
          <a:lstStyle/>
          <a:p>
            <a:r>
              <a:rPr lang="en-US" dirty="0"/>
              <a:t>2 of 4</a:t>
            </a:r>
          </a:p>
        </p:txBody>
      </p:sp>
    </p:spTree>
    <p:extLst>
      <p:ext uri="{BB962C8B-B14F-4D97-AF65-F5344CB8AC3E}">
        <p14:creationId xmlns:p14="http://schemas.microsoft.com/office/powerpoint/2010/main" val="2931272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BC892-BEA1-8938-618F-D81AEDB86CB3}"/>
              </a:ext>
            </a:extLst>
          </p:cNvPr>
          <p:cNvSpPr>
            <a:spLocks noGrp="1"/>
          </p:cNvSpPr>
          <p:nvPr>
            <p:ph type="title"/>
          </p:nvPr>
        </p:nvSpPr>
        <p:spPr>
          <a:xfrm>
            <a:off x="628650" y="102394"/>
            <a:ext cx="7886700" cy="994172"/>
          </a:xfrm>
        </p:spPr>
        <p:txBody>
          <a:bodyPr/>
          <a:lstStyle/>
          <a:p>
            <a:r>
              <a:rPr lang="en-US" dirty="0"/>
              <a:t>Discipline Transition Plan</a:t>
            </a:r>
          </a:p>
        </p:txBody>
      </p:sp>
      <p:graphicFrame>
        <p:nvGraphicFramePr>
          <p:cNvPr id="4" name="Table 4">
            <a:extLst>
              <a:ext uri="{FF2B5EF4-FFF2-40B4-BE49-F238E27FC236}">
                <a16:creationId xmlns:a16="http://schemas.microsoft.com/office/drawing/2014/main" id="{54C125B8-1B49-AEFC-55F5-AAFD7ABB7BA0}"/>
              </a:ext>
            </a:extLst>
          </p:cNvPr>
          <p:cNvGraphicFramePr>
            <a:graphicFrameLocks noGrp="1"/>
          </p:cNvGraphicFramePr>
          <p:nvPr>
            <p:extLst>
              <p:ext uri="{D42A27DB-BD31-4B8C-83A1-F6EECF244321}">
                <p14:modId xmlns:p14="http://schemas.microsoft.com/office/powerpoint/2010/main" val="393671620"/>
              </p:ext>
            </p:extLst>
          </p:nvPr>
        </p:nvGraphicFramePr>
        <p:xfrm>
          <a:off x="435931" y="778092"/>
          <a:ext cx="8188482" cy="3787140"/>
        </p:xfrm>
        <a:graphic>
          <a:graphicData uri="http://schemas.openxmlformats.org/drawingml/2006/table">
            <a:tbl>
              <a:tblPr firstRow="1" bandRow="1">
                <a:tableStyleId>{5C22544A-7EE6-4342-B048-85BDC9FD1C3A}</a:tableStyleId>
              </a:tblPr>
              <a:tblGrid>
                <a:gridCol w="4777390">
                  <a:extLst>
                    <a:ext uri="{9D8B030D-6E8A-4147-A177-3AD203B41FA5}">
                      <a16:colId xmlns:a16="http://schemas.microsoft.com/office/drawing/2014/main" val="2471102582"/>
                    </a:ext>
                  </a:extLst>
                </a:gridCol>
                <a:gridCol w="607453">
                  <a:extLst>
                    <a:ext uri="{9D8B030D-6E8A-4147-A177-3AD203B41FA5}">
                      <a16:colId xmlns:a16="http://schemas.microsoft.com/office/drawing/2014/main" val="648733577"/>
                    </a:ext>
                  </a:extLst>
                </a:gridCol>
                <a:gridCol w="569485">
                  <a:extLst>
                    <a:ext uri="{9D8B030D-6E8A-4147-A177-3AD203B41FA5}">
                      <a16:colId xmlns:a16="http://schemas.microsoft.com/office/drawing/2014/main" val="3025040346"/>
                    </a:ext>
                  </a:extLst>
                </a:gridCol>
                <a:gridCol w="547216">
                  <a:extLst>
                    <a:ext uri="{9D8B030D-6E8A-4147-A177-3AD203B41FA5}">
                      <a16:colId xmlns:a16="http://schemas.microsoft.com/office/drawing/2014/main" val="380135671"/>
                    </a:ext>
                  </a:extLst>
                </a:gridCol>
                <a:gridCol w="583564">
                  <a:extLst>
                    <a:ext uri="{9D8B030D-6E8A-4147-A177-3AD203B41FA5}">
                      <a16:colId xmlns:a16="http://schemas.microsoft.com/office/drawing/2014/main" val="3375519662"/>
                    </a:ext>
                  </a:extLst>
                </a:gridCol>
                <a:gridCol w="568522">
                  <a:extLst>
                    <a:ext uri="{9D8B030D-6E8A-4147-A177-3AD203B41FA5}">
                      <a16:colId xmlns:a16="http://schemas.microsoft.com/office/drawing/2014/main" val="3823328211"/>
                    </a:ext>
                  </a:extLst>
                </a:gridCol>
                <a:gridCol w="534852">
                  <a:extLst>
                    <a:ext uri="{9D8B030D-6E8A-4147-A177-3AD203B41FA5}">
                      <a16:colId xmlns:a16="http://schemas.microsoft.com/office/drawing/2014/main" val="1642898764"/>
                    </a:ext>
                  </a:extLst>
                </a:gridCol>
              </a:tblGrid>
              <a:tr h="213095">
                <a:tc>
                  <a:txBody>
                    <a:bodyPr/>
                    <a:lstStyle/>
                    <a:p>
                      <a:endParaRPr lang="en-US" sz="1000" dirty="0"/>
                    </a:p>
                  </a:txBody>
                  <a:tcPr marL="68580" marR="68580" marT="34290" marB="34290"/>
                </a:tc>
                <a:tc>
                  <a:txBody>
                    <a:bodyPr/>
                    <a:lstStyle/>
                    <a:p>
                      <a:r>
                        <a:rPr lang="en-US" sz="1000" dirty="0"/>
                        <a:t>SP 23</a:t>
                      </a:r>
                    </a:p>
                  </a:txBody>
                  <a:tcPr marL="68580" marR="68580" marT="34290" marB="34290"/>
                </a:tc>
                <a:tc>
                  <a:txBody>
                    <a:bodyPr/>
                    <a:lstStyle/>
                    <a:p>
                      <a:r>
                        <a:rPr lang="en-US" sz="1000" dirty="0"/>
                        <a:t>SU 23</a:t>
                      </a:r>
                    </a:p>
                  </a:txBody>
                  <a:tcPr marL="68580" marR="68580" marT="34290" marB="34290"/>
                </a:tc>
                <a:tc>
                  <a:txBody>
                    <a:bodyPr/>
                    <a:lstStyle/>
                    <a:p>
                      <a:r>
                        <a:rPr lang="en-US" sz="1000" dirty="0"/>
                        <a:t>FA 23</a:t>
                      </a:r>
                    </a:p>
                  </a:txBody>
                  <a:tcPr marL="68580" marR="68580" marT="34290" marB="34290"/>
                </a:tc>
                <a:tc>
                  <a:txBody>
                    <a:bodyPr/>
                    <a:lstStyle/>
                    <a:p>
                      <a:r>
                        <a:rPr lang="en-US" sz="1000" dirty="0"/>
                        <a:t>SP 24</a:t>
                      </a:r>
                    </a:p>
                  </a:txBody>
                  <a:tcPr marL="68580" marR="68580" marT="34290" marB="34290"/>
                </a:tc>
                <a:tc>
                  <a:txBody>
                    <a:bodyPr/>
                    <a:lstStyle/>
                    <a:p>
                      <a:r>
                        <a:rPr lang="en-US" sz="1000" dirty="0"/>
                        <a:t>SU 24</a:t>
                      </a:r>
                    </a:p>
                  </a:txBody>
                  <a:tcPr marL="68580" marR="68580" marT="34290" marB="34290"/>
                </a:tc>
                <a:tc>
                  <a:txBody>
                    <a:bodyPr/>
                    <a:lstStyle/>
                    <a:p>
                      <a:r>
                        <a:rPr lang="en-US" sz="1000" dirty="0"/>
                        <a:t>FA 24</a:t>
                      </a:r>
                    </a:p>
                  </a:txBody>
                  <a:tcPr marL="68580" marR="68580" marT="34290" marB="34290"/>
                </a:tc>
                <a:extLst>
                  <a:ext uri="{0D108BD9-81ED-4DB2-BD59-A6C34878D82A}">
                    <a16:rowId xmlns:a16="http://schemas.microsoft.com/office/drawing/2014/main" val="3702985363"/>
                  </a:ext>
                </a:extLst>
              </a:tr>
              <a:tr h="1388789">
                <a:tc>
                  <a:txBody>
                    <a:bodyPr/>
                    <a:lstStyle/>
                    <a:p>
                      <a:pPr lvl="0">
                        <a:buNone/>
                      </a:pPr>
                      <a:r>
                        <a:rPr lang="en-US" sz="900" b="1" i="0" u="none" strike="noStrike" kern="1200" noProof="0" dirty="0">
                          <a:effectLst/>
                        </a:rPr>
                        <a:t>Additional courses offered during summer:</a:t>
                      </a:r>
                    </a:p>
                    <a:p>
                      <a:pPr lvl="0">
                        <a:buNone/>
                      </a:pPr>
                      <a:r>
                        <a:rPr lang="en-US" sz="900" b="0" i="0" u="none" strike="noStrike" kern="1200" noProof="0" dirty="0">
                          <a:effectLst/>
                        </a:rPr>
                        <a:t>CUA1001, CUA1005, CUA1054, CUA1056, CUA2062, DEA1011, DEA1013, DMS1001, ESA3015, FIN1010, FIN1060, FIN2010, FST1002, FST1003, FST1005, FST1009, FST2002, GIS1010, HIT1001, HIT1002, HIT1050, HIT2061, HSE1005, HSE1006, IHP1006, IHP1007, IHP1008, IHP2005, IND1100, IND1101, IND1102, IND2200, IND2203, IND2204, IND2302, LTN100, MAP1010, MAP1020, MAP1050, MAT1400, MAT2410, MAT2420, MAT2430, MAT2431, MAT2540, MAT2561, MAT2560, MET1050, MLT2053, MOR1000, MOR2015, MOR2020, MOR2024, MOR2035, MOR2043, MOR2060, MOR2080, MOT1020, PED1002, PHT1012, PHT1015,PHT1016, PHY1105, RCA1005, RTE1001, RTE1011, RTE1031, RTE1032, SWK1000, SWK2010, SWJ2020, SWK2050, SWK2222, VET1002, VET1020, VET2027, WEL1006</a:t>
                      </a:r>
                    </a:p>
                  </a:txBody>
                  <a:tcPr marL="68580" marR="68580" marT="34290" marB="34290"/>
                </a:tc>
                <a:tc>
                  <a:txBody>
                    <a:bodyPr/>
                    <a:lstStyle/>
                    <a:p>
                      <a:pPr lvl="0">
                        <a:buNone/>
                      </a:pPr>
                      <a:endParaRPr lang="en-US" sz="1100" dirty="0"/>
                    </a:p>
                  </a:txBody>
                  <a:tcPr marL="68580" marR="68580" marT="34290" marB="34290"/>
                </a:tc>
                <a:tc>
                  <a:txBody>
                    <a:bodyPr/>
                    <a:lstStyle/>
                    <a:p>
                      <a:pPr lvl="0">
                        <a:buNone/>
                      </a:pPr>
                      <a:endParaRPr lang="en-US" sz="1100" dirty="0"/>
                    </a:p>
                  </a:txBody>
                  <a:tcPr marL="68580" marR="68580" marT="34290" marB="34290"/>
                </a:tc>
                <a:tc>
                  <a:txBody>
                    <a:bodyPr/>
                    <a:lstStyle/>
                    <a:p>
                      <a:pPr lvl="0">
                        <a:buNone/>
                      </a:pPr>
                      <a:endParaRPr lang="en-US" sz="1100" dirty="0"/>
                    </a:p>
                  </a:txBody>
                  <a:tcPr marL="68580" marR="68580" marT="34290" marB="34290"/>
                </a:tc>
                <a:tc>
                  <a:txBody>
                    <a:bodyPr/>
                    <a:lstStyle/>
                    <a:p>
                      <a:pPr lvl="0">
                        <a:buNone/>
                      </a:pPr>
                      <a:endParaRPr lang="en-US" sz="1100" dirty="0"/>
                    </a:p>
                  </a:txBody>
                  <a:tcPr marL="68580" marR="68580" marT="34290" marB="34290"/>
                </a:tc>
                <a:tc>
                  <a:txBody>
                    <a:bodyPr/>
                    <a:lstStyle/>
                    <a:p>
                      <a:pPr lvl="0">
                        <a:buNone/>
                      </a:pPr>
                      <a:endParaRPr lang="en-US" sz="1100" dirty="0"/>
                    </a:p>
                  </a:txBody>
                  <a:tcPr marL="68580" marR="68580" marT="34290" marB="34290"/>
                </a:tc>
                <a:tc>
                  <a:txBody>
                    <a:bodyPr/>
                    <a:lstStyle/>
                    <a:p>
                      <a:pPr lvl="0">
                        <a:buNone/>
                      </a:pPr>
                      <a:endParaRPr lang="en-US" sz="1100" dirty="0"/>
                    </a:p>
                  </a:txBody>
                  <a:tcPr marL="68580" marR="68580" marT="34290" marB="34290"/>
                </a:tc>
                <a:extLst>
                  <a:ext uri="{0D108BD9-81ED-4DB2-BD59-A6C34878D82A}">
                    <a16:rowId xmlns:a16="http://schemas.microsoft.com/office/drawing/2014/main" val="177120399"/>
                  </a:ext>
                </a:extLst>
              </a:tr>
              <a:tr h="1388789">
                <a:tc>
                  <a:txBody>
                    <a:bodyPr/>
                    <a:lstStyle/>
                    <a:p>
                      <a:pPr lvl="0">
                        <a:buNone/>
                      </a:pPr>
                      <a:r>
                        <a:rPr lang="en-US" sz="900" b="1" i="0" u="none" strike="noStrike" kern="1200" noProof="0" dirty="0">
                          <a:effectLst/>
                        </a:rPr>
                        <a:t>All remaining courses offered online:</a:t>
                      </a:r>
                      <a:r>
                        <a:rPr lang="en-US" sz="900" b="0" i="0" u="none" strike="noStrike" kern="1200" noProof="0" dirty="0">
                          <a:effectLst/>
                        </a:rPr>
                        <a:t> AEC1200, AEC110, AEC1110, AEC2300, AGB1002, AGE1102, ASC1100, BIO1005, BIO1006, BIO1111, BIO1112, BIO1016, BIO2104, BIO2116, BTE1000, BTE1002, BTE1008, BTE1011, BTE1066, CCR0092, CCR0093, CSL1075, CSL1076, CSL1077, CSL2045, CSL2048, CSL2051, CSL2052, CSL2053, CSL2054, CSL2055, CSL2056, CSL2065, CSL2069, CUA1000, CUA1036, CUA1057, CUA2055, CUA2056, CUA2063, CUA2064, DEA1022, DEH3001, DEH3002, DEH3026, DEH3033, DEH3041, DEH3055, DEH3087, DEH4012, DEH4055, DEH4079, DEH4081, DEH4082, DEH4089, DIT1021, DIT1023, DMS2100, DMS2400, DMS2201, DMS2101, DMS2102, DMS2001, DMS2002, DMS2089, EMP1001, EMP1005, EMP1006, EMP1007, EMP1009,EMP2044, EMP2047, EMP2050, EMP2091, EMS3010, EMS3011, EMS3012, EMS3030, EMS4025, EMS4030, EMS4033, EMS4035, EMS4089, ENP1005,  ENP2005, ENP2007, ESA3000, ESA3005, ESA3010, ESA3020, ESA3025, ESA3030, ESA4000, ESA4005, ESA4010, ESA4015, ESA4020, ESA4089, FST1006, FST1007, FST2001, FST2003, FST2004, FST2005, FST2006, FST2007, FST2009, FST2051, FST2055, FST2057, FST2058, FST2059, GIS2005, GIS3005, HIT1005, HIT1011, HIT1012, HIT1020, HIT1022, HIT1075, HIT1088, HIT2020, HIT2021, HIT2022, HIT2025, HIT2031, HIT2041, HIT2052, HIT2065, HIT2068, HIT2075, HIT2089, HOS1010, HOS1048, HOS2026 </a:t>
                      </a:r>
                      <a:r>
                        <a:rPr lang="en-US" sz="900" b="1" i="0" u="none" strike="noStrike" kern="1200" noProof="0" dirty="0">
                          <a:effectLst/>
                        </a:rPr>
                        <a:t>(continued on next slide)…</a:t>
                      </a:r>
                    </a:p>
                  </a:txBody>
                  <a:tcPr marL="68580" marR="68580" marT="34290" marB="34290"/>
                </a:tc>
                <a:tc>
                  <a:txBody>
                    <a:bodyPr/>
                    <a:lstStyle/>
                    <a:p>
                      <a:pPr lvl="0">
                        <a:buNone/>
                      </a:pPr>
                      <a:endParaRPr lang="en-US" sz="1100" dirty="0"/>
                    </a:p>
                  </a:txBody>
                  <a:tcPr marL="68580" marR="68580" marT="34290" marB="34290"/>
                </a:tc>
                <a:tc>
                  <a:txBody>
                    <a:bodyPr/>
                    <a:lstStyle/>
                    <a:p>
                      <a:pPr lvl="0">
                        <a:buNone/>
                      </a:pPr>
                      <a:endParaRPr lang="en-US" sz="1100" dirty="0"/>
                    </a:p>
                  </a:txBody>
                  <a:tcPr marL="68580" marR="68580" marT="34290" marB="34290"/>
                </a:tc>
                <a:tc>
                  <a:txBody>
                    <a:bodyPr/>
                    <a:lstStyle/>
                    <a:p>
                      <a:pPr lvl="0">
                        <a:buNone/>
                      </a:pPr>
                      <a:endParaRPr lang="en-US" sz="1100" dirty="0"/>
                    </a:p>
                  </a:txBody>
                  <a:tcPr marL="68580" marR="68580" marT="34290" marB="34290"/>
                </a:tc>
                <a:tc>
                  <a:txBody>
                    <a:bodyPr/>
                    <a:lstStyle/>
                    <a:p>
                      <a:pPr lvl="0">
                        <a:buNone/>
                      </a:pPr>
                      <a:endParaRPr lang="en-US" sz="1100" dirty="0"/>
                    </a:p>
                  </a:txBody>
                  <a:tcPr marL="68580" marR="68580" marT="34290" marB="34290"/>
                </a:tc>
                <a:tc>
                  <a:txBody>
                    <a:bodyPr/>
                    <a:lstStyle/>
                    <a:p>
                      <a:pPr lvl="0">
                        <a:buNone/>
                      </a:pPr>
                      <a:endParaRPr lang="en-US" sz="1100" dirty="0"/>
                    </a:p>
                  </a:txBody>
                  <a:tcPr marL="68580" marR="68580" marT="34290" marB="34290"/>
                </a:tc>
                <a:tc>
                  <a:txBody>
                    <a:bodyPr/>
                    <a:lstStyle/>
                    <a:p>
                      <a:pPr lvl="0">
                        <a:buNone/>
                      </a:pPr>
                      <a:endParaRPr lang="en-US" sz="1100" dirty="0"/>
                    </a:p>
                  </a:txBody>
                  <a:tcPr marL="68580" marR="68580" marT="34290" marB="34290"/>
                </a:tc>
                <a:extLst>
                  <a:ext uri="{0D108BD9-81ED-4DB2-BD59-A6C34878D82A}">
                    <a16:rowId xmlns:a16="http://schemas.microsoft.com/office/drawing/2014/main" val="222095207"/>
                  </a:ext>
                </a:extLst>
              </a:tr>
            </a:tbl>
          </a:graphicData>
        </a:graphic>
      </p:graphicFrame>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040DB8EA-1ADF-75BF-B94B-50B8736640E2}"/>
                  </a:ext>
                </a:extLst>
              </p14:cNvPr>
              <p14:cNvContentPartPr/>
              <p14:nvPr/>
            </p14:nvContentPartPr>
            <p14:xfrm>
              <a:off x="-730730" y="714188"/>
              <a:ext cx="270" cy="270"/>
            </p14:xfrm>
          </p:contentPart>
        </mc:Choice>
        <mc:Fallback xmlns="">
          <p:pic>
            <p:nvPicPr>
              <p:cNvPr id="6" name="Ink 5">
                <a:extLst>
                  <a:ext uri="{FF2B5EF4-FFF2-40B4-BE49-F238E27FC236}">
                    <a16:creationId xmlns:a16="http://schemas.microsoft.com/office/drawing/2014/main" id="{040DB8EA-1ADF-75BF-B94B-50B8736640E2}"/>
                  </a:ext>
                </a:extLst>
              </p:cNvPr>
              <p:cNvPicPr/>
              <p:nvPr/>
            </p:nvPicPr>
            <p:blipFill>
              <a:blip r:embed="rId4"/>
              <a:stretch>
                <a:fillRect/>
              </a:stretch>
            </p:blipFill>
            <p:spPr>
              <a:xfrm>
                <a:off x="-737480" y="707438"/>
                <a:ext cx="13500" cy="13500"/>
              </a:xfrm>
              <a:prstGeom prst="rect">
                <a:avLst/>
              </a:prstGeom>
            </p:spPr>
          </p:pic>
        </mc:Fallback>
      </mc:AlternateContent>
      <p:sp>
        <p:nvSpPr>
          <p:cNvPr id="18" name="Rectangle 17">
            <a:extLst>
              <a:ext uri="{FF2B5EF4-FFF2-40B4-BE49-F238E27FC236}">
                <a16:creationId xmlns:a16="http://schemas.microsoft.com/office/drawing/2014/main" id="{13463DFC-FA9D-D048-AB93-390EDC94758B}"/>
              </a:ext>
            </a:extLst>
          </p:cNvPr>
          <p:cNvSpPr/>
          <p:nvPr/>
        </p:nvSpPr>
        <p:spPr>
          <a:xfrm>
            <a:off x="5019851" y="606407"/>
            <a:ext cx="645546" cy="661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13">
              <a:solidFill>
                <a:prstClr val="white"/>
              </a:solidFill>
              <a:latin typeface="Calibri"/>
            </a:endParaRPr>
          </a:p>
        </p:txBody>
      </p:sp>
      <p:sp>
        <p:nvSpPr>
          <p:cNvPr id="21" name="TextBox 20">
            <a:extLst>
              <a:ext uri="{FF2B5EF4-FFF2-40B4-BE49-F238E27FC236}">
                <a16:creationId xmlns:a16="http://schemas.microsoft.com/office/drawing/2014/main" id="{1303448F-BC2C-CEF5-866B-C8F807EAA9A0}"/>
              </a:ext>
            </a:extLst>
          </p:cNvPr>
          <p:cNvSpPr txBox="1"/>
          <p:nvPr/>
        </p:nvSpPr>
        <p:spPr>
          <a:xfrm>
            <a:off x="5666552" y="500921"/>
            <a:ext cx="2957861" cy="253916"/>
          </a:xfrm>
          <a:prstGeom prst="rect">
            <a:avLst/>
          </a:prstGeom>
          <a:noFill/>
        </p:spPr>
        <p:txBody>
          <a:bodyPr wrap="none" rtlCol="0">
            <a:spAutoFit/>
          </a:bodyPr>
          <a:lstStyle/>
          <a:p>
            <a:pPr defTabSz="685783"/>
            <a:r>
              <a:rPr lang="en-US" sz="1050" dirty="0">
                <a:solidFill>
                  <a:prstClr val="black"/>
                </a:solidFill>
                <a:latin typeface="Calibri"/>
              </a:rPr>
              <a:t>First Semester Offered through Colorado Online @</a:t>
            </a:r>
          </a:p>
        </p:txBody>
      </p:sp>
      <p:sp>
        <p:nvSpPr>
          <p:cNvPr id="3" name="Rectangle 2">
            <a:extLst>
              <a:ext uri="{FF2B5EF4-FFF2-40B4-BE49-F238E27FC236}">
                <a16:creationId xmlns:a16="http://schemas.microsoft.com/office/drawing/2014/main" id="{22E85F79-E59A-6015-1620-6D744EAAC3D6}"/>
              </a:ext>
            </a:extLst>
          </p:cNvPr>
          <p:cNvSpPr/>
          <p:nvPr/>
        </p:nvSpPr>
        <p:spPr>
          <a:xfrm>
            <a:off x="7535085" y="1202052"/>
            <a:ext cx="535340" cy="956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13">
              <a:solidFill>
                <a:prstClr val="white"/>
              </a:solidFill>
              <a:latin typeface="Calibri"/>
            </a:endParaRPr>
          </a:p>
        </p:txBody>
      </p:sp>
      <p:sp>
        <p:nvSpPr>
          <p:cNvPr id="5" name="Rectangle 4">
            <a:extLst>
              <a:ext uri="{FF2B5EF4-FFF2-40B4-BE49-F238E27FC236}">
                <a16:creationId xmlns:a16="http://schemas.microsoft.com/office/drawing/2014/main" id="{B43982FB-286F-60F2-0C50-E5452B47A2DF}"/>
              </a:ext>
            </a:extLst>
          </p:cNvPr>
          <p:cNvSpPr/>
          <p:nvPr/>
        </p:nvSpPr>
        <p:spPr>
          <a:xfrm>
            <a:off x="8091769" y="2652714"/>
            <a:ext cx="532644" cy="875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13">
              <a:solidFill>
                <a:prstClr val="white"/>
              </a:solidFill>
              <a:latin typeface="Calibri"/>
            </a:endParaRPr>
          </a:p>
        </p:txBody>
      </p:sp>
      <p:sp>
        <p:nvSpPr>
          <p:cNvPr id="7" name="TextBox 6">
            <a:extLst>
              <a:ext uri="{FF2B5EF4-FFF2-40B4-BE49-F238E27FC236}">
                <a16:creationId xmlns:a16="http://schemas.microsoft.com/office/drawing/2014/main" id="{46D31FBF-FE11-1A3D-F2DA-AAAB3A0E0F98}"/>
              </a:ext>
            </a:extLst>
          </p:cNvPr>
          <p:cNvSpPr txBox="1"/>
          <p:nvPr/>
        </p:nvSpPr>
        <p:spPr>
          <a:xfrm>
            <a:off x="8153400" y="4535491"/>
            <a:ext cx="582211" cy="300082"/>
          </a:xfrm>
          <a:prstGeom prst="rect">
            <a:avLst/>
          </a:prstGeom>
          <a:noFill/>
        </p:spPr>
        <p:txBody>
          <a:bodyPr wrap="none" rtlCol="0">
            <a:spAutoFit/>
          </a:bodyPr>
          <a:lstStyle/>
          <a:p>
            <a:r>
              <a:rPr lang="en-US" dirty="0"/>
              <a:t>3 of 4</a:t>
            </a:r>
          </a:p>
        </p:txBody>
      </p:sp>
    </p:spTree>
    <p:extLst>
      <p:ext uri="{BB962C8B-B14F-4D97-AF65-F5344CB8AC3E}">
        <p14:creationId xmlns:p14="http://schemas.microsoft.com/office/powerpoint/2010/main" val="3178676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BC892-BEA1-8938-618F-D81AEDB86CB3}"/>
              </a:ext>
            </a:extLst>
          </p:cNvPr>
          <p:cNvSpPr>
            <a:spLocks noGrp="1"/>
          </p:cNvSpPr>
          <p:nvPr>
            <p:ph type="title"/>
          </p:nvPr>
        </p:nvSpPr>
        <p:spPr>
          <a:xfrm>
            <a:off x="628650" y="102394"/>
            <a:ext cx="7886700" cy="994172"/>
          </a:xfrm>
        </p:spPr>
        <p:txBody>
          <a:bodyPr/>
          <a:lstStyle/>
          <a:p>
            <a:r>
              <a:rPr lang="en-US" dirty="0"/>
              <a:t>Discipline Transition Plan</a:t>
            </a:r>
          </a:p>
        </p:txBody>
      </p:sp>
      <p:graphicFrame>
        <p:nvGraphicFramePr>
          <p:cNvPr id="4" name="Table 4">
            <a:extLst>
              <a:ext uri="{FF2B5EF4-FFF2-40B4-BE49-F238E27FC236}">
                <a16:creationId xmlns:a16="http://schemas.microsoft.com/office/drawing/2014/main" id="{54C125B8-1B49-AEFC-55F5-AAFD7ABB7BA0}"/>
              </a:ext>
            </a:extLst>
          </p:cNvPr>
          <p:cNvGraphicFramePr>
            <a:graphicFrameLocks noGrp="1"/>
          </p:cNvGraphicFramePr>
          <p:nvPr>
            <p:extLst>
              <p:ext uri="{D42A27DB-BD31-4B8C-83A1-F6EECF244321}">
                <p14:modId xmlns:p14="http://schemas.microsoft.com/office/powerpoint/2010/main" val="907882676"/>
              </p:ext>
            </p:extLst>
          </p:nvPr>
        </p:nvGraphicFramePr>
        <p:xfrm>
          <a:off x="362857" y="864521"/>
          <a:ext cx="8188482" cy="2346960"/>
        </p:xfrm>
        <a:graphic>
          <a:graphicData uri="http://schemas.openxmlformats.org/drawingml/2006/table">
            <a:tbl>
              <a:tblPr firstRow="1" bandRow="1">
                <a:tableStyleId>{5C22544A-7EE6-4342-B048-85BDC9FD1C3A}</a:tableStyleId>
              </a:tblPr>
              <a:tblGrid>
                <a:gridCol w="4777390">
                  <a:extLst>
                    <a:ext uri="{9D8B030D-6E8A-4147-A177-3AD203B41FA5}">
                      <a16:colId xmlns:a16="http://schemas.microsoft.com/office/drawing/2014/main" val="2471102582"/>
                    </a:ext>
                  </a:extLst>
                </a:gridCol>
                <a:gridCol w="607453">
                  <a:extLst>
                    <a:ext uri="{9D8B030D-6E8A-4147-A177-3AD203B41FA5}">
                      <a16:colId xmlns:a16="http://schemas.microsoft.com/office/drawing/2014/main" val="648733577"/>
                    </a:ext>
                  </a:extLst>
                </a:gridCol>
                <a:gridCol w="569485">
                  <a:extLst>
                    <a:ext uri="{9D8B030D-6E8A-4147-A177-3AD203B41FA5}">
                      <a16:colId xmlns:a16="http://schemas.microsoft.com/office/drawing/2014/main" val="3025040346"/>
                    </a:ext>
                  </a:extLst>
                </a:gridCol>
                <a:gridCol w="547216">
                  <a:extLst>
                    <a:ext uri="{9D8B030D-6E8A-4147-A177-3AD203B41FA5}">
                      <a16:colId xmlns:a16="http://schemas.microsoft.com/office/drawing/2014/main" val="380135671"/>
                    </a:ext>
                  </a:extLst>
                </a:gridCol>
                <a:gridCol w="583564">
                  <a:extLst>
                    <a:ext uri="{9D8B030D-6E8A-4147-A177-3AD203B41FA5}">
                      <a16:colId xmlns:a16="http://schemas.microsoft.com/office/drawing/2014/main" val="3375519662"/>
                    </a:ext>
                  </a:extLst>
                </a:gridCol>
                <a:gridCol w="568522">
                  <a:extLst>
                    <a:ext uri="{9D8B030D-6E8A-4147-A177-3AD203B41FA5}">
                      <a16:colId xmlns:a16="http://schemas.microsoft.com/office/drawing/2014/main" val="3823328211"/>
                    </a:ext>
                  </a:extLst>
                </a:gridCol>
                <a:gridCol w="534852">
                  <a:extLst>
                    <a:ext uri="{9D8B030D-6E8A-4147-A177-3AD203B41FA5}">
                      <a16:colId xmlns:a16="http://schemas.microsoft.com/office/drawing/2014/main" val="1642898764"/>
                    </a:ext>
                  </a:extLst>
                </a:gridCol>
              </a:tblGrid>
              <a:tr h="212638">
                <a:tc>
                  <a:txBody>
                    <a:bodyPr/>
                    <a:lstStyle/>
                    <a:p>
                      <a:endParaRPr lang="en-US" sz="1000" dirty="0"/>
                    </a:p>
                  </a:txBody>
                  <a:tcPr marL="68580" marR="68580" marT="34290" marB="34290"/>
                </a:tc>
                <a:tc>
                  <a:txBody>
                    <a:bodyPr/>
                    <a:lstStyle/>
                    <a:p>
                      <a:r>
                        <a:rPr lang="en-US" sz="1000" dirty="0"/>
                        <a:t>SP 23</a:t>
                      </a:r>
                    </a:p>
                  </a:txBody>
                  <a:tcPr marL="68580" marR="68580" marT="34290" marB="34290"/>
                </a:tc>
                <a:tc>
                  <a:txBody>
                    <a:bodyPr/>
                    <a:lstStyle/>
                    <a:p>
                      <a:r>
                        <a:rPr lang="en-US" sz="1000" dirty="0"/>
                        <a:t>SU 23</a:t>
                      </a:r>
                    </a:p>
                  </a:txBody>
                  <a:tcPr marL="68580" marR="68580" marT="34290" marB="34290"/>
                </a:tc>
                <a:tc>
                  <a:txBody>
                    <a:bodyPr/>
                    <a:lstStyle/>
                    <a:p>
                      <a:r>
                        <a:rPr lang="en-US" sz="1000" dirty="0"/>
                        <a:t>FA 23</a:t>
                      </a:r>
                    </a:p>
                  </a:txBody>
                  <a:tcPr marL="68580" marR="68580" marT="34290" marB="34290"/>
                </a:tc>
                <a:tc>
                  <a:txBody>
                    <a:bodyPr/>
                    <a:lstStyle/>
                    <a:p>
                      <a:r>
                        <a:rPr lang="en-US" sz="1000" dirty="0"/>
                        <a:t>SP 24</a:t>
                      </a:r>
                    </a:p>
                  </a:txBody>
                  <a:tcPr marL="68580" marR="68580" marT="34290" marB="34290"/>
                </a:tc>
                <a:tc>
                  <a:txBody>
                    <a:bodyPr/>
                    <a:lstStyle/>
                    <a:p>
                      <a:r>
                        <a:rPr lang="en-US" sz="1000" dirty="0"/>
                        <a:t>SU 24</a:t>
                      </a:r>
                    </a:p>
                  </a:txBody>
                  <a:tcPr marL="68580" marR="68580" marT="34290" marB="34290"/>
                </a:tc>
                <a:tc>
                  <a:txBody>
                    <a:bodyPr/>
                    <a:lstStyle/>
                    <a:p>
                      <a:r>
                        <a:rPr lang="en-US" sz="1000" dirty="0"/>
                        <a:t>FA 24</a:t>
                      </a:r>
                    </a:p>
                  </a:txBody>
                  <a:tcPr marL="68580" marR="68580" marT="34290" marB="34290"/>
                </a:tc>
                <a:extLst>
                  <a:ext uri="{0D108BD9-81ED-4DB2-BD59-A6C34878D82A}">
                    <a16:rowId xmlns:a16="http://schemas.microsoft.com/office/drawing/2014/main" val="3702985363"/>
                  </a:ext>
                </a:extLst>
              </a:tr>
              <a:tr h="2109456">
                <a:tc>
                  <a:txBody>
                    <a:bodyPr/>
                    <a:lstStyle/>
                    <a:p>
                      <a:pPr lvl="0">
                        <a:buNone/>
                      </a:pPr>
                      <a:r>
                        <a:rPr lang="en-US" sz="900" b="1" i="0" u="none" strike="noStrike" kern="1200" noProof="0" dirty="0">
                          <a:effectLst/>
                        </a:rPr>
                        <a:t>All remaining courses offered online (continued from previous slide):</a:t>
                      </a:r>
                      <a:r>
                        <a:rPr lang="en-US" sz="900" b="0" i="0" u="none" strike="noStrike" kern="1200" noProof="0" dirty="0">
                          <a:effectLst/>
                        </a:rPr>
                        <a:t> HPE1001, HSE2007, HWY1001, IHP1030, IHP1062, IHP2000, IHP2001, IHP2004,IHP2027,  IHP2040, IHP2060, IHP2061, IND2208, IND2209, IND2501, IND2211, IND2701, IND2300, IND2301, IND2703, IND2502, LEA1018,LIT2001, LIT2011, LIT2021, LIT2068, LTN1010, LTN1015 LTN2005, LTN2010, LTN2020, MAC1002, MAC2040, MAC2045,MAC2052, MAC2080, MAP2069, MAT0140, MAT0141, MAT0340, MAT1161, MAT0320, MAT3021, MAT0220, MAT0221, MAT0260, MAT2061, MAT0121, MAT0120, MAT0240, MAT0241, MAT0151, MAT0150, MAT0100, MAT0200, MAT0250,MAT0300, MAT1120, MAT1140, MAT1150, MAT1160, MAT1240, MAT1340, MAT1320, MAT1260, MAT1220, MAT1230, MOT1025, MOT1040, MOT2040, MOT1026, MOT1027, MOT2089, MTE1200, OUT1210, PBH1000, PBH1001,PHB1002, PED1010, PHT1010, PHY2111, PHY2112, PSM1010, PTA1015, PTA1034, PTE1017, PTE1020, RCA4000, RCA4001, RCA4002. RCA4078, RTE2055, RTE2057, RTE2060, RTE3011, RTE3012, RTE3021, RTE3031, RTE3041, RTE3051, RTE4021, RTE4031, RTE4051, STE1005, TEL2025, TEL2045, VET1001, VET2032, VET2042, VET2050, WEL1000, WEL2063, WQM1023, WQM1069, WQM2017</a:t>
                      </a:r>
                      <a:endParaRPr lang="en-US" sz="900" dirty="0"/>
                    </a:p>
                    <a:p>
                      <a:pPr lvl="0">
                        <a:buNone/>
                      </a:pPr>
                      <a:endParaRPr lang="en-US" sz="900" b="1" i="0" u="none" strike="noStrike" kern="1200" dirty="0">
                        <a:solidFill>
                          <a:schemeClr val="dk1"/>
                        </a:solidFill>
                        <a:effectLst/>
                        <a:latin typeface="+mn-lt"/>
                        <a:ea typeface="+mn-ea"/>
                        <a:cs typeface="+mn-cs"/>
                      </a:endParaRPr>
                    </a:p>
                  </a:txBody>
                  <a:tcPr marL="68580" marR="68580" marT="34290" marB="34290"/>
                </a:tc>
                <a:tc>
                  <a:txBody>
                    <a:bodyPr/>
                    <a:lstStyle/>
                    <a:p>
                      <a:pPr lvl="0">
                        <a:buNone/>
                      </a:pPr>
                      <a:endParaRPr lang="en-US" sz="1100" dirty="0"/>
                    </a:p>
                  </a:txBody>
                  <a:tcPr marL="68580" marR="68580" marT="34290" marB="34290"/>
                </a:tc>
                <a:tc>
                  <a:txBody>
                    <a:bodyPr/>
                    <a:lstStyle/>
                    <a:p>
                      <a:pPr lvl="0">
                        <a:buNone/>
                      </a:pPr>
                      <a:endParaRPr lang="en-US" sz="1100" dirty="0"/>
                    </a:p>
                  </a:txBody>
                  <a:tcPr marL="68580" marR="68580" marT="34290" marB="34290"/>
                </a:tc>
                <a:tc>
                  <a:txBody>
                    <a:bodyPr/>
                    <a:lstStyle/>
                    <a:p>
                      <a:pPr lvl="0">
                        <a:buNone/>
                      </a:pPr>
                      <a:endParaRPr lang="en-US" sz="1100" dirty="0"/>
                    </a:p>
                  </a:txBody>
                  <a:tcPr marL="68580" marR="68580" marT="34290" marB="34290"/>
                </a:tc>
                <a:tc>
                  <a:txBody>
                    <a:bodyPr/>
                    <a:lstStyle/>
                    <a:p>
                      <a:pPr lvl="0">
                        <a:buNone/>
                      </a:pPr>
                      <a:endParaRPr lang="en-US" sz="1100" dirty="0"/>
                    </a:p>
                  </a:txBody>
                  <a:tcPr marL="68580" marR="68580" marT="34290" marB="34290"/>
                </a:tc>
                <a:tc>
                  <a:txBody>
                    <a:bodyPr/>
                    <a:lstStyle/>
                    <a:p>
                      <a:pPr lvl="0">
                        <a:buNone/>
                      </a:pPr>
                      <a:endParaRPr lang="en-US" sz="1100" dirty="0"/>
                    </a:p>
                  </a:txBody>
                  <a:tcPr marL="68580" marR="68580" marT="34290" marB="34290"/>
                </a:tc>
                <a:tc>
                  <a:txBody>
                    <a:bodyPr/>
                    <a:lstStyle/>
                    <a:p>
                      <a:pPr lvl="0">
                        <a:buNone/>
                      </a:pPr>
                      <a:endParaRPr lang="en-US" sz="1100" dirty="0"/>
                    </a:p>
                  </a:txBody>
                  <a:tcPr marL="68580" marR="68580" marT="34290" marB="34290"/>
                </a:tc>
                <a:extLst>
                  <a:ext uri="{0D108BD9-81ED-4DB2-BD59-A6C34878D82A}">
                    <a16:rowId xmlns:a16="http://schemas.microsoft.com/office/drawing/2014/main" val="3247107369"/>
                  </a:ext>
                </a:extLst>
              </a:tr>
            </a:tbl>
          </a:graphicData>
        </a:graphic>
      </p:graphicFrame>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040DB8EA-1ADF-75BF-B94B-50B8736640E2}"/>
                  </a:ext>
                </a:extLst>
              </p14:cNvPr>
              <p14:cNvContentPartPr/>
              <p14:nvPr/>
            </p14:nvContentPartPr>
            <p14:xfrm>
              <a:off x="-730730" y="714188"/>
              <a:ext cx="270" cy="270"/>
            </p14:xfrm>
          </p:contentPart>
        </mc:Choice>
        <mc:Fallback xmlns="">
          <p:pic>
            <p:nvPicPr>
              <p:cNvPr id="6" name="Ink 5">
                <a:extLst>
                  <a:ext uri="{FF2B5EF4-FFF2-40B4-BE49-F238E27FC236}">
                    <a16:creationId xmlns:a16="http://schemas.microsoft.com/office/drawing/2014/main" id="{040DB8EA-1ADF-75BF-B94B-50B8736640E2}"/>
                  </a:ext>
                </a:extLst>
              </p:cNvPr>
              <p:cNvPicPr/>
              <p:nvPr/>
            </p:nvPicPr>
            <p:blipFill>
              <a:blip r:embed="rId4"/>
              <a:stretch>
                <a:fillRect/>
              </a:stretch>
            </p:blipFill>
            <p:spPr>
              <a:xfrm>
                <a:off x="-737480" y="707438"/>
                <a:ext cx="13500" cy="13500"/>
              </a:xfrm>
              <a:prstGeom prst="rect">
                <a:avLst/>
              </a:prstGeom>
            </p:spPr>
          </p:pic>
        </mc:Fallback>
      </mc:AlternateContent>
      <p:sp>
        <p:nvSpPr>
          <p:cNvPr id="18" name="Rectangle 17">
            <a:extLst>
              <a:ext uri="{FF2B5EF4-FFF2-40B4-BE49-F238E27FC236}">
                <a16:creationId xmlns:a16="http://schemas.microsoft.com/office/drawing/2014/main" id="{13463DFC-FA9D-D048-AB93-390EDC94758B}"/>
              </a:ext>
            </a:extLst>
          </p:cNvPr>
          <p:cNvSpPr/>
          <p:nvPr/>
        </p:nvSpPr>
        <p:spPr>
          <a:xfrm>
            <a:off x="5019851" y="606407"/>
            <a:ext cx="645546" cy="661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13">
              <a:solidFill>
                <a:prstClr val="white"/>
              </a:solidFill>
              <a:latin typeface="Calibri"/>
            </a:endParaRPr>
          </a:p>
        </p:txBody>
      </p:sp>
      <p:sp>
        <p:nvSpPr>
          <p:cNvPr id="21" name="TextBox 20">
            <a:extLst>
              <a:ext uri="{FF2B5EF4-FFF2-40B4-BE49-F238E27FC236}">
                <a16:creationId xmlns:a16="http://schemas.microsoft.com/office/drawing/2014/main" id="{1303448F-BC2C-CEF5-866B-C8F807EAA9A0}"/>
              </a:ext>
            </a:extLst>
          </p:cNvPr>
          <p:cNvSpPr txBox="1"/>
          <p:nvPr/>
        </p:nvSpPr>
        <p:spPr>
          <a:xfrm>
            <a:off x="5666552" y="500921"/>
            <a:ext cx="2957861" cy="253916"/>
          </a:xfrm>
          <a:prstGeom prst="rect">
            <a:avLst/>
          </a:prstGeom>
          <a:noFill/>
        </p:spPr>
        <p:txBody>
          <a:bodyPr wrap="none" rtlCol="0">
            <a:spAutoFit/>
          </a:bodyPr>
          <a:lstStyle/>
          <a:p>
            <a:pPr defTabSz="685783"/>
            <a:r>
              <a:rPr lang="en-US" sz="1050" dirty="0">
                <a:solidFill>
                  <a:prstClr val="black"/>
                </a:solidFill>
                <a:latin typeface="Calibri"/>
              </a:rPr>
              <a:t>First Semester Offered through Colorado Online @</a:t>
            </a:r>
          </a:p>
        </p:txBody>
      </p:sp>
      <p:sp>
        <p:nvSpPr>
          <p:cNvPr id="29" name="Rectangle 28">
            <a:extLst>
              <a:ext uri="{FF2B5EF4-FFF2-40B4-BE49-F238E27FC236}">
                <a16:creationId xmlns:a16="http://schemas.microsoft.com/office/drawing/2014/main" id="{A8518311-9E6D-ADCC-FD17-AB2257244A8B}"/>
              </a:ext>
            </a:extLst>
          </p:cNvPr>
          <p:cNvSpPr/>
          <p:nvPr/>
        </p:nvSpPr>
        <p:spPr>
          <a:xfrm>
            <a:off x="8018695" y="1215566"/>
            <a:ext cx="532644" cy="875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13">
              <a:solidFill>
                <a:prstClr val="white"/>
              </a:solidFill>
              <a:latin typeface="Calibri"/>
            </a:endParaRPr>
          </a:p>
        </p:txBody>
      </p:sp>
      <p:sp>
        <p:nvSpPr>
          <p:cNvPr id="5" name="TextBox 4">
            <a:extLst>
              <a:ext uri="{FF2B5EF4-FFF2-40B4-BE49-F238E27FC236}">
                <a16:creationId xmlns:a16="http://schemas.microsoft.com/office/drawing/2014/main" id="{2E659CB6-EA74-199D-A32D-42E0F964F45B}"/>
              </a:ext>
            </a:extLst>
          </p:cNvPr>
          <p:cNvSpPr txBox="1"/>
          <p:nvPr/>
        </p:nvSpPr>
        <p:spPr>
          <a:xfrm>
            <a:off x="8026484" y="3211481"/>
            <a:ext cx="582211" cy="300082"/>
          </a:xfrm>
          <a:prstGeom prst="rect">
            <a:avLst/>
          </a:prstGeom>
          <a:noFill/>
        </p:spPr>
        <p:txBody>
          <a:bodyPr wrap="none" rtlCol="0">
            <a:spAutoFit/>
          </a:bodyPr>
          <a:lstStyle/>
          <a:p>
            <a:r>
              <a:rPr lang="en-US" dirty="0"/>
              <a:t>4 of 4</a:t>
            </a:r>
          </a:p>
        </p:txBody>
      </p:sp>
    </p:spTree>
    <p:extLst>
      <p:ext uri="{BB962C8B-B14F-4D97-AF65-F5344CB8AC3E}">
        <p14:creationId xmlns:p14="http://schemas.microsoft.com/office/powerpoint/2010/main" val="580562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B5AB2-0D94-93A1-1EDC-675772EB4C62}"/>
              </a:ext>
            </a:extLst>
          </p:cNvPr>
          <p:cNvSpPr>
            <a:spLocks noGrp="1"/>
          </p:cNvSpPr>
          <p:nvPr>
            <p:ph type="title"/>
          </p:nvPr>
        </p:nvSpPr>
        <p:spPr/>
        <p:txBody>
          <a:bodyPr/>
          <a:lstStyle/>
          <a:p>
            <a:r>
              <a:rPr lang="en-US" dirty="0"/>
              <a:t>Types of Colorado Online @ course sections</a:t>
            </a:r>
          </a:p>
        </p:txBody>
      </p:sp>
      <p:sp>
        <p:nvSpPr>
          <p:cNvPr id="3" name="Content Placeholder 2">
            <a:extLst>
              <a:ext uri="{FF2B5EF4-FFF2-40B4-BE49-F238E27FC236}">
                <a16:creationId xmlns:a16="http://schemas.microsoft.com/office/drawing/2014/main" id="{6FE41B2A-818C-6F50-4D6B-80489470A122}"/>
              </a:ext>
            </a:extLst>
          </p:cNvPr>
          <p:cNvSpPr>
            <a:spLocks noGrp="1"/>
          </p:cNvSpPr>
          <p:nvPr>
            <p:ph sz="half" idx="1"/>
          </p:nvPr>
        </p:nvSpPr>
        <p:spPr>
          <a:xfrm>
            <a:off x="628650" y="1503690"/>
            <a:ext cx="3368112" cy="3263504"/>
          </a:xfrm>
        </p:spPr>
        <p:txBody>
          <a:bodyPr vert="horz" lIns="91440" tIns="45720" rIns="91440" bIns="45720" rtlCol="0" anchor="t">
            <a:normAutofit fontScale="92500"/>
          </a:bodyPr>
          <a:lstStyle/>
          <a:p>
            <a:r>
              <a:rPr lang="en-US" sz="1800" dirty="0">
                <a:latin typeface="Helvetica Neue Light"/>
              </a:rPr>
              <a:t>Students and instructor from same college</a:t>
            </a:r>
          </a:p>
          <a:p>
            <a:r>
              <a:rPr lang="en-US" sz="1800" dirty="0">
                <a:latin typeface="Helvetica Neue Light"/>
              </a:rPr>
              <a:t>Individual sections assigned based on historic online enrollment of 25 students from the same college</a:t>
            </a:r>
          </a:p>
          <a:p>
            <a:r>
              <a:rPr lang="en-US" sz="1800" dirty="0">
                <a:latin typeface="Helvetica Neue Light"/>
              </a:rPr>
              <a:t>College selects course materials </a:t>
            </a:r>
          </a:p>
          <a:p>
            <a:r>
              <a:rPr lang="en-US" sz="1800" dirty="0">
                <a:latin typeface="Helvetica Neue Light"/>
              </a:rPr>
              <a:t>Instructor customizes course</a:t>
            </a:r>
          </a:p>
        </p:txBody>
      </p:sp>
      <p:sp>
        <p:nvSpPr>
          <p:cNvPr id="4" name="Content Placeholder 3">
            <a:extLst>
              <a:ext uri="{FF2B5EF4-FFF2-40B4-BE49-F238E27FC236}">
                <a16:creationId xmlns:a16="http://schemas.microsoft.com/office/drawing/2014/main" id="{ED695AD1-DA43-A5CF-760A-0F74D4019571}"/>
              </a:ext>
            </a:extLst>
          </p:cNvPr>
          <p:cNvSpPr>
            <a:spLocks noGrp="1"/>
          </p:cNvSpPr>
          <p:nvPr>
            <p:ph sz="half" idx="2"/>
          </p:nvPr>
        </p:nvSpPr>
        <p:spPr>
          <a:xfrm>
            <a:off x="4518692" y="1503690"/>
            <a:ext cx="3886200" cy="3263504"/>
          </a:xfrm>
        </p:spPr>
        <p:txBody>
          <a:bodyPr vert="horz" lIns="91440" tIns="45720" rIns="91440" bIns="45720" rtlCol="0" anchor="t">
            <a:normAutofit fontScale="92500"/>
          </a:bodyPr>
          <a:lstStyle/>
          <a:p>
            <a:r>
              <a:rPr lang="en-US" sz="1800" dirty="0">
                <a:latin typeface="Helvetica Neue Light"/>
              </a:rPr>
              <a:t>Students from multiple colleges</a:t>
            </a:r>
          </a:p>
          <a:p>
            <a:r>
              <a:rPr lang="en-US" sz="1800" dirty="0"/>
              <a:t>Individual teaching sections assigned based on historic enrollment:</a:t>
            </a:r>
          </a:p>
          <a:p>
            <a:pPr lvl="1"/>
            <a:r>
              <a:rPr lang="en-US" sz="1400" dirty="0">
                <a:latin typeface="Helvetica Neue Light"/>
              </a:rPr>
              <a:t>If ≥15 students from same college, then “College-assigned” </a:t>
            </a:r>
          </a:p>
          <a:p>
            <a:pPr lvl="1"/>
            <a:r>
              <a:rPr lang="en-US" sz="1400" dirty="0">
                <a:latin typeface="Helvetica Neue Light"/>
              </a:rPr>
              <a:t>If </a:t>
            </a:r>
            <a:r>
              <a:rPr lang="en-US" sz="1400" b="1" dirty="0">
                <a:latin typeface="Helvetica Neue Light"/>
              </a:rPr>
              <a:t>&lt;</a:t>
            </a:r>
            <a:r>
              <a:rPr lang="en-US" sz="1400" dirty="0">
                <a:latin typeface="Helvetica Neue Light"/>
              </a:rPr>
              <a:t>15 students from any college, then “Wild Card” selection</a:t>
            </a:r>
            <a:endParaRPr lang="en-US" sz="1400" dirty="0"/>
          </a:p>
          <a:p>
            <a:r>
              <a:rPr lang="en-US" sz="1800" dirty="0">
                <a:latin typeface="Helvetica Neue Light"/>
              </a:rPr>
              <a:t>State discipline faculty select common course materials</a:t>
            </a:r>
          </a:p>
          <a:p>
            <a:r>
              <a:rPr lang="en-US" sz="1800" dirty="0"/>
              <a:t>Instructor customizes course</a:t>
            </a:r>
          </a:p>
        </p:txBody>
      </p:sp>
      <p:sp>
        <p:nvSpPr>
          <p:cNvPr id="5" name="Slide Number Placeholder 4">
            <a:extLst>
              <a:ext uri="{FF2B5EF4-FFF2-40B4-BE49-F238E27FC236}">
                <a16:creationId xmlns:a16="http://schemas.microsoft.com/office/drawing/2014/main" id="{58391E73-1B55-4BA8-0E0C-252FBEEC2239}"/>
              </a:ext>
            </a:extLst>
          </p:cNvPr>
          <p:cNvSpPr>
            <a:spLocks noGrp="1"/>
          </p:cNvSpPr>
          <p:nvPr>
            <p:ph type="sldNum" sz="quarter" idx="12"/>
          </p:nvPr>
        </p:nvSpPr>
        <p:spPr/>
        <p:txBody>
          <a:bodyPr/>
          <a:lstStyle/>
          <a:p>
            <a:fld id="{3AF5B793-A8FE-CB4C-BEAD-E0D98F0CF84B}" type="slidenum">
              <a:rPr lang="en-US" smtClean="0"/>
              <a:t>9</a:t>
            </a:fld>
            <a:endParaRPr lang="en-US" dirty="0"/>
          </a:p>
        </p:txBody>
      </p:sp>
      <p:sp>
        <p:nvSpPr>
          <p:cNvPr id="6" name="Text Placeholder 5">
            <a:extLst>
              <a:ext uri="{FF2B5EF4-FFF2-40B4-BE49-F238E27FC236}">
                <a16:creationId xmlns:a16="http://schemas.microsoft.com/office/drawing/2014/main" id="{3BE6BA89-0DA6-0B07-3FC6-099F33965B8C}"/>
              </a:ext>
            </a:extLst>
          </p:cNvPr>
          <p:cNvSpPr>
            <a:spLocks noGrp="1"/>
          </p:cNvSpPr>
          <p:nvPr>
            <p:ph type="body" idx="4294967295"/>
          </p:nvPr>
        </p:nvSpPr>
        <p:spPr>
          <a:xfrm>
            <a:off x="600315" y="1058769"/>
            <a:ext cx="3868738" cy="617538"/>
          </a:xfrm>
        </p:spPr>
        <p:txBody>
          <a:bodyPr vert="horz" lIns="91440" tIns="45720" rIns="91440" bIns="45720" rtlCol="0" anchor="t">
            <a:normAutofit/>
          </a:bodyPr>
          <a:lstStyle/>
          <a:p>
            <a:pPr marL="0" indent="0">
              <a:buNone/>
            </a:pPr>
            <a:r>
              <a:rPr lang="en-US" sz="1800" b="1" dirty="0">
                <a:latin typeface="Helvetica Neue Light"/>
              </a:rPr>
              <a:t>Home College Sections</a:t>
            </a:r>
          </a:p>
        </p:txBody>
      </p:sp>
      <p:sp>
        <p:nvSpPr>
          <p:cNvPr id="7" name="Text Placeholder 6">
            <a:extLst>
              <a:ext uri="{FF2B5EF4-FFF2-40B4-BE49-F238E27FC236}">
                <a16:creationId xmlns:a16="http://schemas.microsoft.com/office/drawing/2014/main" id="{1C3DC32F-F09F-1923-0449-A61CC727FE4B}"/>
              </a:ext>
            </a:extLst>
          </p:cNvPr>
          <p:cNvSpPr>
            <a:spLocks noGrp="1"/>
          </p:cNvSpPr>
          <p:nvPr>
            <p:ph type="body" sz="quarter" idx="4294967295"/>
          </p:nvPr>
        </p:nvSpPr>
        <p:spPr>
          <a:xfrm>
            <a:off x="4511822" y="1044362"/>
            <a:ext cx="3887787" cy="617538"/>
          </a:xfrm>
        </p:spPr>
        <p:txBody>
          <a:bodyPr vert="horz" lIns="91440" tIns="45720" rIns="91440" bIns="45720" rtlCol="0" anchor="t">
            <a:normAutofit/>
          </a:bodyPr>
          <a:lstStyle/>
          <a:p>
            <a:pPr marL="0" indent="0">
              <a:buNone/>
            </a:pPr>
            <a:r>
              <a:rPr lang="en-US" sz="1800" b="1" dirty="0">
                <a:latin typeface="Helvetica Neue Light"/>
              </a:rPr>
              <a:t>Pooled Sections</a:t>
            </a:r>
            <a:endParaRPr lang="en-US" sz="1800" b="1" dirty="0"/>
          </a:p>
        </p:txBody>
      </p:sp>
    </p:spTree>
    <p:extLst>
      <p:ext uri="{BB962C8B-B14F-4D97-AF65-F5344CB8AC3E}">
        <p14:creationId xmlns:p14="http://schemas.microsoft.com/office/powerpoint/2010/main" val="24007244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dWires Lumen Preso 202001" id="{C29EFE92-581F-5D47-B2AF-0C9127E203EF}" vid="{1501041B-CFA7-2044-9492-6B0AC2F62F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35B9F9A4C8B345BC5D7DF51D048CEE" ma:contentTypeVersion="11" ma:contentTypeDescription="Create a new document." ma:contentTypeScope="" ma:versionID="3c7a3cd503e84f2c0e0fe44c01825831">
  <xsd:schema xmlns:xsd="http://www.w3.org/2001/XMLSchema" xmlns:xs="http://www.w3.org/2001/XMLSchema" xmlns:p="http://schemas.microsoft.com/office/2006/metadata/properties" xmlns:ns2="9ab936e1-5038-4400-9cb6-ccddf211baf2" xmlns:ns3="4fad15b3-6818-46a9-a4b7-ada528df5ad6" targetNamespace="http://schemas.microsoft.com/office/2006/metadata/properties" ma:root="true" ma:fieldsID="b7fe2e5190d380cb57a1d293ef9ee6eb" ns2:_="" ns3:_="">
    <xsd:import namespace="9ab936e1-5038-4400-9cb6-ccddf211baf2"/>
    <xsd:import namespace="4fad15b3-6818-46a9-a4b7-ada528df5ad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CommitteeType" minOccurs="0"/>
                <xsd:element ref="ns2:MediaServiceDateTaken" minOccurs="0"/>
                <xsd:element ref="ns2:MediaLengthInSecond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b936e1-5038-4400-9cb6-ccddf211ba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CommitteeType" ma:index="14" nillable="true" ma:displayName="Committee Type" ma:default="Project Team" ma:format="Dropdown" ma:internalName="CommitteeType">
      <xsd:complexType>
        <xsd:complexContent>
          <xsd:extension base="dms:MultiChoiceFillIn">
            <xsd:sequence>
              <xsd:element name="Value" maxOccurs="unbounded" minOccurs="0" nillable="true">
                <xsd:simpleType>
                  <xsd:union memberTypes="dms:Text">
                    <xsd:simpleType>
                      <xsd:restriction base="dms:Choice">
                        <xsd:enumeration value="Project Team"/>
                        <xsd:enumeration value="Academic Affairs"/>
                        <xsd:enumeration value="Student Services"/>
                        <xsd:enumeration value="Learning Design"/>
                        <xsd:enumeration value="Learning Resources"/>
                        <xsd:enumeration value="Technology"/>
                      </xsd:restriction>
                    </xsd:simpleType>
                  </xsd:union>
                </xsd:simpleType>
              </xsd:element>
            </xsd:sequence>
          </xsd:extension>
        </xsd:complexContent>
      </xsd:complex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Notes" ma:index="17"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fad15b3-6818-46a9-a4b7-ada528df5ad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s xmlns="9ab936e1-5038-4400-9cb6-ccddf211baf2" xsi:nil="true"/>
    <CommitteeType xmlns="9ab936e1-5038-4400-9cb6-ccddf211baf2">
      <Value>Project Team</Value>
    </CommitteeType>
  </documentManagement>
</p:properties>
</file>

<file path=customXml/itemProps1.xml><?xml version="1.0" encoding="utf-8"?>
<ds:datastoreItem xmlns:ds="http://schemas.openxmlformats.org/officeDocument/2006/customXml" ds:itemID="{DE526DD6-D2CF-452C-9C58-1D66666CF3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b936e1-5038-4400-9cb6-ccddf211baf2"/>
    <ds:schemaRef ds:uri="4fad15b3-6818-46a9-a4b7-ada528df5a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938AF9-2F90-4F65-830F-2842DFB25DFF}">
  <ds:schemaRefs>
    <ds:schemaRef ds:uri="http://schemas.microsoft.com/sharepoint/v3/contenttype/forms"/>
  </ds:schemaRefs>
</ds:datastoreItem>
</file>

<file path=customXml/itemProps3.xml><?xml version="1.0" encoding="utf-8"?>
<ds:datastoreItem xmlns:ds="http://schemas.openxmlformats.org/officeDocument/2006/customXml" ds:itemID="{E0863678-BBE5-48E9-BBBC-4F5EB98D4C42}">
  <ds:schemaRefs>
    <ds:schemaRef ds:uri="http://purl.org/dc/terms/"/>
    <ds:schemaRef ds:uri="http://schemas.microsoft.com/office/infopath/2007/PartnerControls"/>
    <ds:schemaRef ds:uri="http://www.w3.org/XML/1998/namespace"/>
    <ds:schemaRef ds:uri="http://schemas.microsoft.com/office/2006/documentManagement/types"/>
    <ds:schemaRef ds:uri="http://purl.org/dc/elements/1.1/"/>
    <ds:schemaRef ds:uri="9ab936e1-5038-4400-9cb6-ccddf211baf2"/>
    <ds:schemaRef ds:uri="http://schemas.openxmlformats.org/package/2006/metadata/core-properties"/>
    <ds:schemaRef ds:uri="4fad15b3-6818-46a9-a4b7-ada528df5ad6"/>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53592</TotalTime>
  <Words>3994</Words>
  <Application>Microsoft Office PowerPoint</Application>
  <PresentationFormat>On-screen Show (16:9)</PresentationFormat>
  <Paragraphs>303</Paragraphs>
  <Slides>20</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Cambria</vt:lpstr>
      <vt:lpstr>Helvetica Neue</vt:lpstr>
      <vt:lpstr>Helvetica Neue Light</vt:lpstr>
      <vt:lpstr>Helvetica Neue Medium</vt:lpstr>
      <vt:lpstr>Office Theme</vt:lpstr>
      <vt:lpstr>Colorado Online @    Common Course Materials  Q&amp;A Session Summer and Fall 2023</vt:lpstr>
      <vt:lpstr>Colorado Online @ Consortium Model Goals</vt:lpstr>
      <vt:lpstr>Approach to Transitioning Instruction to Colleges</vt:lpstr>
      <vt:lpstr>Priorities</vt:lpstr>
      <vt:lpstr>Discipline Transition Plan </vt:lpstr>
      <vt:lpstr>Discipline Transition Plan</vt:lpstr>
      <vt:lpstr>Discipline Transition Plan</vt:lpstr>
      <vt:lpstr>Discipline Transition Plan</vt:lpstr>
      <vt:lpstr>Types of Colorado Online @ course sections</vt:lpstr>
      <vt:lpstr>Why common course materials for pooled sections?</vt:lpstr>
      <vt:lpstr>What are required course materials? </vt:lpstr>
      <vt:lpstr>How will common course materials be used? </vt:lpstr>
      <vt:lpstr>Common course materials selection criteria</vt:lpstr>
      <vt:lpstr>Common Course Materials Review Rubric </vt:lpstr>
      <vt:lpstr>Common Course Materials Review Rubric – cont. </vt:lpstr>
      <vt:lpstr>PowerPoint Presentation</vt:lpstr>
      <vt:lpstr>Common course materials timeline</vt:lpstr>
      <vt:lpstr>Q &amp; A</vt:lpstr>
      <vt:lpstr>Q &amp; A continued</vt:lpstr>
      <vt:lpstr>Where? Common course materials nomination form</vt:lpstr>
    </vt:vector>
  </TitlesOfParts>
  <Manager/>
  <Company>MindWires, LLC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Colorado Online @ Steering Committee Update</dc:title>
  <dc:subject/>
  <dc:creator>Kevin Kelly and Phil Hill</dc:creator>
  <cp:keywords/>
  <dc:description/>
  <cp:lastModifiedBy>Vercauteren, Tammy (CCCS)</cp:lastModifiedBy>
  <cp:revision>356</cp:revision>
  <cp:lastPrinted>2022-11-17T22:47:07Z</cp:lastPrinted>
  <dcterms:created xsi:type="dcterms:W3CDTF">2021-07-08T13:59:42Z</dcterms:created>
  <dcterms:modified xsi:type="dcterms:W3CDTF">2023-01-24T00:27:33Z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0x0101002035B9F9A4C8B345BC5D7DF51D048CEE</vt:lpwstr>
  </property>
</Properties>
</file>